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4"/>
  </p:notesMasterIdLst>
  <p:handoutMasterIdLst>
    <p:handoutMasterId r:id="rId35"/>
  </p:handoutMasterIdLst>
  <p:sldIdLst>
    <p:sldId id="265" r:id="rId5"/>
    <p:sldId id="448" r:id="rId6"/>
    <p:sldId id="449" r:id="rId7"/>
    <p:sldId id="467" r:id="rId8"/>
    <p:sldId id="457" r:id="rId9"/>
    <p:sldId id="468" r:id="rId10"/>
    <p:sldId id="473" r:id="rId11"/>
    <p:sldId id="469" r:id="rId12"/>
    <p:sldId id="477" r:id="rId13"/>
    <p:sldId id="353" r:id="rId14"/>
    <p:sldId id="456" r:id="rId15"/>
    <p:sldId id="475" r:id="rId16"/>
    <p:sldId id="476" r:id="rId17"/>
    <p:sldId id="478" r:id="rId18"/>
    <p:sldId id="479" r:id="rId19"/>
    <p:sldId id="480" r:id="rId20"/>
    <p:sldId id="425" r:id="rId21"/>
    <p:sldId id="426" r:id="rId22"/>
    <p:sldId id="427" r:id="rId23"/>
    <p:sldId id="428" r:id="rId24"/>
    <p:sldId id="429" r:id="rId25"/>
    <p:sldId id="430" r:id="rId26"/>
    <p:sldId id="431" r:id="rId27"/>
    <p:sldId id="432" r:id="rId28"/>
    <p:sldId id="433" r:id="rId29"/>
    <p:sldId id="434" r:id="rId30"/>
    <p:sldId id="481" r:id="rId31"/>
    <p:sldId id="270" r:id="rId32"/>
    <p:sldId id="271" r:id="rId3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660"/>
  </p:normalViewPr>
  <p:slideViewPr>
    <p:cSldViewPr snapToGrid="0" showGuides="1">
      <p:cViewPr varScale="1">
        <p:scale>
          <a:sx n="90" d="100"/>
          <a:sy n="90" d="100"/>
        </p:scale>
        <p:origin x="684" y="90"/>
      </p:cViewPr>
      <p:guideLst>
        <p:guide orient="horz" pos="2160"/>
        <p:guide pos="3840"/>
      </p:guideLst>
    </p:cSldViewPr>
  </p:slid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Hou GI</c:v>
                </c:pt>
              </c:strCache>
            </c:strRef>
          </c:tx>
          <c:spPr>
            <a:ln w="381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FY 09</c:v>
                </c:pt>
                <c:pt idx="1">
                  <c:v>FY 10</c:v>
                </c:pt>
                <c:pt idx="2">
                  <c:v>FY 11</c:v>
                </c:pt>
                <c:pt idx="3">
                  <c:v>FY 12</c:v>
                </c:pt>
                <c:pt idx="4">
                  <c:v>FY 13</c:v>
                </c:pt>
                <c:pt idx="5">
                  <c:v>FY 14</c:v>
                </c:pt>
                <c:pt idx="6">
                  <c:v>FY 15</c:v>
                </c:pt>
                <c:pt idx="7">
                  <c:v>FY 16</c:v>
                </c:pt>
                <c:pt idx="8">
                  <c:v>FY 17</c:v>
                </c:pt>
                <c:pt idx="9">
                  <c:v>FY 18</c:v>
                </c:pt>
                <c:pt idx="10">
                  <c:v>FY 19*</c:v>
                </c:pt>
              </c:strCache>
            </c:strRef>
          </c:cat>
          <c:val>
            <c:numRef>
              <c:f>Sheet1!$B$2:$B$12</c:f>
              <c:numCache>
                <c:formatCode>General</c:formatCode>
                <c:ptCount val="11"/>
                <c:pt idx="0">
                  <c:v>31</c:v>
                </c:pt>
                <c:pt idx="1">
                  <c:v>29</c:v>
                </c:pt>
                <c:pt idx="2">
                  <c:v>30</c:v>
                </c:pt>
                <c:pt idx="3">
                  <c:v>28</c:v>
                </c:pt>
                <c:pt idx="4">
                  <c:v>31</c:v>
                </c:pt>
                <c:pt idx="5">
                  <c:v>33</c:v>
                </c:pt>
                <c:pt idx="6">
                  <c:v>29</c:v>
                </c:pt>
                <c:pt idx="7">
                  <c:v>27</c:v>
                </c:pt>
                <c:pt idx="8">
                  <c:v>35</c:v>
                </c:pt>
                <c:pt idx="9">
                  <c:v>30</c:v>
                </c:pt>
                <c:pt idx="10">
                  <c:v>28</c:v>
                </c:pt>
              </c:numCache>
            </c:numRef>
          </c:val>
          <c:smooth val="0"/>
        </c:ser>
        <c:ser>
          <c:idx val="1"/>
          <c:order val="1"/>
          <c:tx>
            <c:strRef>
              <c:f>Sheet1!$C$1</c:f>
              <c:strCache>
                <c:ptCount val="1"/>
                <c:pt idx="0">
                  <c:v>Hou Const</c:v>
                </c:pt>
              </c:strCache>
            </c:strRef>
          </c:tx>
          <c:spPr>
            <a:ln w="381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FY 09</c:v>
                </c:pt>
                <c:pt idx="1">
                  <c:v>FY 10</c:v>
                </c:pt>
                <c:pt idx="2">
                  <c:v>FY 11</c:v>
                </c:pt>
                <c:pt idx="3">
                  <c:v>FY 12</c:v>
                </c:pt>
                <c:pt idx="4">
                  <c:v>FY 13</c:v>
                </c:pt>
                <c:pt idx="5">
                  <c:v>FY 14</c:v>
                </c:pt>
                <c:pt idx="6">
                  <c:v>FY 15</c:v>
                </c:pt>
                <c:pt idx="7">
                  <c:v>FY 16</c:v>
                </c:pt>
                <c:pt idx="8">
                  <c:v>FY 17</c:v>
                </c:pt>
                <c:pt idx="9">
                  <c:v>FY 18</c:v>
                </c:pt>
                <c:pt idx="10">
                  <c:v>FY 19*</c:v>
                </c:pt>
              </c:strCache>
            </c:strRef>
          </c:cat>
          <c:val>
            <c:numRef>
              <c:f>Sheet1!$C$2:$C$12</c:f>
              <c:numCache>
                <c:formatCode>General</c:formatCode>
                <c:ptCount val="11"/>
                <c:pt idx="0">
                  <c:v>36</c:v>
                </c:pt>
                <c:pt idx="1">
                  <c:v>16</c:v>
                </c:pt>
                <c:pt idx="2">
                  <c:v>19</c:v>
                </c:pt>
                <c:pt idx="3">
                  <c:v>26</c:v>
                </c:pt>
                <c:pt idx="4">
                  <c:v>17</c:v>
                </c:pt>
                <c:pt idx="5">
                  <c:v>14</c:v>
                </c:pt>
                <c:pt idx="6">
                  <c:v>19</c:v>
                </c:pt>
                <c:pt idx="7">
                  <c:v>30</c:v>
                </c:pt>
                <c:pt idx="8">
                  <c:v>21</c:v>
                </c:pt>
                <c:pt idx="9">
                  <c:v>22</c:v>
                </c:pt>
                <c:pt idx="10">
                  <c:v>19</c:v>
                </c:pt>
              </c:numCache>
            </c:numRef>
          </c:val>
          <c:smooth val="0"/>
        </c:ser>
        <c:ser>
          <c:idx val="2"/>
          <c:order val="2"/>
          <c:tx>
            <c:strRef>
              <c:f>Sheet1!$D$1</c:f>
              <c:strCache>
                <c:ptCount val="1"/>
                <c:pt idx="0">
                  <c:v>Hou Total</c:v>
                </c:pt>
              </c:strCache>
            </c:strRef>
          </c:tx>
          <c:spPr>
            <a:ln w="38100"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Sheet1!$A$2:$A$12</c:f>
              <c:strCache>
                <c:ptCount val="11"/>
                <c:pt idx="0">
                  <c:v>FY 09</c:v>
                </c:pt>
                <c:pt idx="1">
                  <c:v>FY 10</c:v>
                </c:pt>
                <c:pt idx="2">
                  <c:v>FY 11</c:v>
                </c:pt>
                <c:pt idx="3">
                  <c:v>FY 12</c:v>
                </c:pt>
                <c:pt idx="4">
                  <c:v>FY 13</c:v>
                </c:pt>
                <c:pt idx="5">
                  <c:v>FY 14</c:v>
                </c:pt>
                <c:pt idx="6">
                  <c:v>FY 15</c:v>
                </c:pt>
                <c:pt idx="7">
                  <c:v>FY 16</c:v>
                </c:pt>
                <c:pt idx="8">
                  <c:v>FY 17</c:v>
                </c:pt>
                <c:pt idx="9">
                  <c:v>FY 18</c:v>
                </c:pt>
                <c:pt idx="10">
                  <c:v>FY 19*</c:v>
                </c:pt>
              </c:strCache>
            </c:strRef>
          </c:cat>
          <c:val>
            <c:numRef>
              <c:f>Sheet1!$D$2:$D$12</c:f>
              <c:numCache>
                <c:formatCode>General</c:formatCode>
                <c:ptCount val="11"/>
                <c:pt idx="0">
                  <c:v>67</c:v>
                </c:pt>
                <c:pt idx="1">
                  <c:v>45</c:v>
                </c:pt>
                <c:pt idx="2">
                  <c:v>49</c:v>
                </c:pt>
                <c:pt idx="3">
                  <c:v>54</c:v>
                </c:pt>
                <c:pt idx="4">
                  <c:v>48</c:v>
                </c:pt>
                <c:pt idx="5">
                  <c:v>47</c:v>
                </c:pt>
                <c:pt idx="6">
                  <c:v>48</c:v>
                </c:pt>
                <c:pt idx="7">
                  <c:v>57</c:v>
                </c:pt>
                <c:pt idx="8">
                  <c:v>56</c:v>
                </c:pt>
                <c:pt idx="9">
                  <c:v>52</c:v>
                </c:pt>
                <c:pt idx="10">
                  <c:v>47</c:v>
                </c:pt>
              </c:numCache>
            </c:numRef>
          </c:val>
          <c:smooth val="0"/>
        </c:ser>
        <c:dLbls>
          <c:dLblPos val="ctr"/>
          <c:showLegendKey val="0"/>
          <c:showVal val="1"/>
          <c:showCatName val="0"/>
          <c:showSerName val="0"/>
          <c:showPercent val="0"/>
          <c:showBubbleSize val="0"/>
        </c:dLbls>
        <c:smooth val="0"/>
        <c:axId val="262705192"/>
        <c:axId val="262705976"/>
      </c:lineChart>
      <c:catAx>
        <c:axId val="26270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solidFill>
                <a:latin typeface="+mn-lt"/>
                <a:ea typeface="+mn-ea"/>
                <a:cs typeface="+mn-cs"/>
              </a:defRPr>
            </a:pPr>
            <a:endParaRPr lang="en-US"/>
          </a:p>
        </c:txPr>
        <c:crossAx val="262705976"/>
        <c:crosses val="autoZero"/>
        <c:auto val="1"/>
        <c:lblAlgn val="ctr"/>
        <c:lblOffset val="100"/>
        <c:noMultiLvlLbl val="0"/>
      </c:catAx>
      <c:valAx>
        <c:axId val="2627059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2705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smtClean="0">
                <a:solidFill>
                  <a:schemeClr val="tx1"/>
                </a:solidFill>
              </a:rPr>
              <a:t>Houston</a:t>
            </a:r>
            <a:r>
              <a:rPr lang="en-US" sz="1800" baseline="0" dirty="0" smtClean="0">
                <a:solidFill>
                  <a:schemeClr val="tx1"/>
                </a:solidFill>
              </a:rPr>
              <a:t> Area Fatalities by Month FY 09- FY 19*</a:t>
            </a:r>
            <a:endParaRPr lang="en-US" sz="1800" dirty="0">
              <a:solidFill>
                <a:schemeClr val="tx1"/>
              </a:solidFill>
            </a:endParaRPr>
          </a:p>
        </c:rich>
      </c:tx>
      <c:layout>
        <c:manualLayout>
          <c:xMode val="edge"/>
          <c:yMode val="edge"/>
          <c:x val="0.36530796490905565"/>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Fatals (-) Heat Related</c:v>
                </c:pt>
              </c:strCache>
            </c:strRef>
          </c:tx>
          <c:spPr>
            <a:ln w="28575" cap="rnd">
              <a:solidFill>
                <a:schemeClr val="accent1"/>
              </a:solidFill>
              <a:round/>
            </a:ln>
            <a:effectLst/>
          </c:spPr>
          <c:marker>
            <c:symbol val="none"/>
          </c:marker>
          <c:dLbls>
            <c:dLbl>
              <c:idx val="5"/>
              <c:layout>
                <c:manualLayout>
                  <c:x val="-2.1180591725645188E-2"/>
                  <c:y val="-4.69172930257313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3164721141374838E-2"/>
                  <c:y val="-4.59169110742489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1180591725645286E-2"/>
                  <c:y val="-3.66609075185609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527121609798774E-2"/>
                  <c:y val="-3.424241200619153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41</c:v>
                </c:pt>
                <c:pt idx="1">
                  <c:v>42</c:v>
                </c:pt>
                <c:pt idx="2">
                  <c:v>35</c:v>
                </c:pt>
                <c:pt idx="3">
                  <c:v>43</c:v>
                </c:pt>
                <c:pt idx="4">
                  <c:v>30</c:v>
                </c:pt>
                <c:pt idx="5">
                  <c:v>40</c:v>
                </c:pt>
                <c:pt idx="6">
                  <c:v>44</c:v>
                </c:pt>
                <c:pt idx="7">
                  <c:v>60</c:v>
                </c:pt>
                <c:pt idx="8">
                  <c:v>48</c:v>
                </c:pt>
                <c:pt idx="9">
                  <c:v>44</c:v>
                </c:pt>
                <c:pt idx="10">
                  <c:v>44</c:v>
                </c:pt>
                <c:pt idx="11">
                  <c:v>39</c:v>
                </c:pt>
              </c:numCache>
            </c:numRef>
          </c:val>
          <c:smooth val="0"/>
        </c:ser>
        <c:ser>
          <c:idx val="1"/>
          <c:order val="1"/>
          <c:tx>
            <c:strRef>
              <c:f>Sheet1!$C$1</c:f>
              <c:strCache>
                <c:ptCount val="1"/>
                <c:pt idx="0">
                  <c:v>Cnst (-) Heat Related</c:v>
                </c:pt>
              </c:strCache>
            </c:strRef>
          </c:tx>
          <c:spPr>
            <a:ln w="28575" cap="rnd">
              <a:solidFill>
                <a:schemeClr val="accent2"/>
              </a:solidFill>
              <a:round/>
            </a:ln>
            <a:effectLst/>
          </c:spPr>
          <c:marker>
            <c:symbol val="none"/>
          </c:marker>
          <c:dLbls>
            <c:dLbl>
              <c:idx val="0"/>
              <c:layout>
                <c:manualLayout>
                  <c:x val="-3.3463629546306745E-2"/>
                  <c:y val="2.53777508580658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0703193350831146E-2"/>
                  <c:y val="1.95404805168583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889888763904512E-2"/>
                  <c:y val="-4.20682414698162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9819745294484152E-2"/>
                  <c:y val="-3.52305428812930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2233932820654227E-2"/>
                  <c:y val="-3.39130170995679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2400400339062772E-2"/>
                  <c:y val="-3.00764960111119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7822237200894729E-2"/>
                  <c:y val="4.197168778890528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3.1479518367597138E-2"/>
                  <c:y val="1.95404264159667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0416270923333122E-2"/>
                  <c:y val="-3.34129410310117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4307321506990803E-2"/>
                  <c:y val="-4.0750684042471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2.1713287784552223E-2"/>
                  <c:y val="2.487763533883130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16</c:v>
                </c:pt>
                <c:pt idx="1">
                  <c:v>13</c:v>
                </c:pt>
                <c:pt idx="2">
                  <c:v>18</c:v>
                </c:pt>
                <c:pt idx="3">
                  <c:v>27</c:v>
                </c:pt>
                <c:pt idx="4">
                  <c:v>15</c:v>
                </c:pt>
                <c:pt idx="5">
                  <c:v>14</c:v>
                </c:pt>
                <c:pt idx="6">
                  <c:v>17</c:v>
                </c:pt>
                <c:pt idx="7">
                  <c:v>28</c:v>
                </c:pt>
                <c:pt idx="8">
                  <c:v>21</c:v>
                </c:pt>
                <c:pt idx="9">
                  <c:v>16</c:v>
                </c:pt>
                <c:pt idx="10">
                  <c:v>15</c:v>
                </c:pt>
                <c:pt idx="11">
                  <c:v>17</c:v>
                </c:pt>
              </c:numCache>
            </c:numRef>
          </c:val>
          <c:smooth val="0"/>
        </c:ser>
        <c:ser>
          <c:idx val="2"/>
          <c:order val="2"/>
          <c:tx>
            <c:strRef>
              <c:f>Sheet1!$D$1</c:f>
              <c:strCache>
                <c:ptCount val="1"/>
                <c:pt idx="0">
                  <c:v>Gen Ind (-) Heat Related</c:v>
                </c:pt>
              </c:strCache>
            </c:strRef>
          </c:tx>
          <c:spPr>
            <a:ln w="28575" cap="rnd">
              <a:solidFill>
                <a:schemeClr val="accent3"/>
              </a:solidFill>
              <a:round/>
            </a:ln>
            <a:effectLst/>
          </c:spPr>
          <c:marker>
            <c:symbol val="none"/>
          </c:marker>
          <c:dLbls>
            <c:dLbl>
              <c:idx val="0"/>
              <c:layout>
                <c:manualLayout>
                  <c:x val="-2.8898887639045155E-2"/>
                  <c:y val="-4.206824146981633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889888763904512E-2"/>
                  <c:y val="-3.86494380510128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910854893138434E-2"/>
                  <c:y val="3.755245978868026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911925406211383E-2"/>
                  <c:y val="2.82963539030982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2.1192744875762125E-2"/>
                  <c:y val="-3.59137810025330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2.308751289357313E-2"/>
                  <c:y val="-3.933272938116975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1.7225711572045808E-2"/>
                  <c:y val="-3.473046681273667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6914760654918136E-2"/>
                  <c:y val="-4.20682414698162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8898887639045266E-2"/>
                  <c:y val="-3.86494380510128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8898887639045266E-2"/>
                  <c:y val="-3.86494380510128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2.889888763904512E-2"/>
                  <c:y val="-4.206824146981633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25</c:v>
                </c:pt>
                <c:pt idx="1">
                  <c:v>29</c:v>
                </c:pt>
                <c:pt idx="2">
                  <c:v>17</c:v>
                </c:pt>
                <c:pt idx="3">
                  <c:v>16</c:v>
                </c:pt>
                <c:pt idx="4">
                  <c:v>15</c:v>
                </c:pt>
                <c:pt idx="5">
                  <c:v>27</c:v>
                </c:pt>
                <c:pt idx="6">
                  <c:v>27</c:v>
                </c:pt>
                <c:pt idx="7">
                  <c:v>32</c:v>
                </c:pt>
                <c:pt idx="8">
                  <c:v>27</c:v>
                </c:pt>
                <c:pt idx="9">
                  <c:v>28</c:v>
                </c:pt>
                <c:pt idx="10">
                  <c:v>29</c:v>
                </c:pt>
                <c:pt idx="11">
                  <c:v>22</c:v>
                </c:pt>
              </c:numCache>
            </c:numRef>
          </c:val>
          <c:smooth val="0"/>
        </c:ser>
        <c:ser>
          <c:idx val="3"/>
          <c:order val="3"/>
          <c:tx>
            <c:strRef>
              <c:f>Sheet1!$E$1</c:f>
              <c:strCache>
                <c:ptCount val="1"/>
                <c:pt idx="0">
                  <c:v>Fatals (-) Heat Related FY 19*</c:v>
                </c:pt>
              </c:strCache>
            </c:strRef>
          </c:tx>
          <c:spPr>
            <a:ln w="28575" cap="rnd">
              <a:solidFill>
                <a:schemeClr val="accent4"/>
              </a:solidFill>
              <a:round/>
            </a:ln>
            <a:effectLst/>
          </c:spPr>
          <c:marker>
            <c:symbol val="none"/>
          </c:marker>
          <c:dLbls>
            <c:dLbl>
              <c:idx val="0"/>
              <c:layout>
                <c:manualLayout>
                  <c:x val="-1.4957872483838354E-2"/>
                  <c:y val="-3.59137810025331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4957872483838354E-2"/>
                  <c:y val="-3.59137810025331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4957872483838354E-2"/>
                  <c:y val="-3.29951385068225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4957872483838354E-2"/>
                  <c:y val="1.66217839202562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4957872483838354E-2"/>
                  <c:y val="-4.1751065993954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4957872483838354E-2"/>
                  <c:y val="1.95404264159667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625488934505755E-2"/>
                  <c:y val="3.121499639880882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4957872483838447E-2"/>
                  <c:y val="-3.00764960111119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1.7551906206276838E-2"/>
                  <c:y val="-2.715785351540147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1.4957872483838543E-2"/>
                  <c:y val="-3.59137810025331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1.4957872483838354E-2"/>
                  <c:y val="-3.299513850682260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c:v>
                </c:pt>
                <c:pt idx="1">
                  <c:v>3</c:v>
                </c:pt>
                <c:pt idx="2">
                  <c:v>2</c:v>
                </c:pt>
                <c:pt idx="3">
                  <c:v>6</c:v>
                </c:pt>
                <c:pt idx="4">
                  <c:v>1</c:v>
                </c:pt>
                <c:pt idx="5">
                  <c:v>6</c:v>
                </c:pt>
                <c:pt idx="6">
                  <c:v>9</c:v>
                </c:pt>
                <c:pt idx="7">
                  <c:v>4</c:v>
                </c:pt>
                <c:pt idx="8">
                  <c:v>7</c:v>
                </c:pt>
                <c:pt idx="9">
                  <c:v>3</c:v>
                </c:pt>
                <c:pt idx="10">
                  <c:v>1</c:v>
                </c:pt>
                <c:pt idx="11">
                  <c:v>3</c:v>
                </c:pt>
              </c:numCache>
            </c:numRef>
          </c:val>
          <c:smooth val="0"/>
        </c:ser>
        <c:dLbls>
          <c:dLblPos val="t"/>
          <c:showLegendKey val="0"/>
          <c:showVal val="1"/>
          <c:showCatName val="0"/>
          <c:showSerName val="0"/>
          <c:showPercent val="0"/>
          <c:showBubbleSize val="0"/>
        </c:dLbls>
        <c:smooth val="0"/>
        <c:axId val="349642472"/>
        <c:axId val="349642864"/>
      </c:lineChart>
      <c:catAx>
        <c:axId val="34964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9642864"/>
        <c:crosses val="autoZero"/>
        <c:auto val="1"/>
        <c:lblAlgn val="ctr"/>
        <c:lblOffset val="100"/>
        <c:noMultiLvlLbl val="0"/>
      </c:catAx>
      <c:valAx>
        <c:axId val="349642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96424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1658A34-83F4-4B2E-BC5A-DE51EE8822F9}" type="datetimeFigureOut">
              <a:rPr lang="en-US" smtClean="0"/>
              <a:t>9/25/2019</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78FE58C-C1A6-4C4C-90C2-B7F5B0504B2D}" type="slidenum">
              <a:rPr lang="en-US" smtClean="0"/>
              <a:t>‹#›</a:t>
            </a:fld>
            <a:endParaRPr lang="en-US"/>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F2E1917-0BAF-4687-978A-82FFF05559C3}" type="datetimeFigureOut">
              <a:rPr lang="en-US" smtClean="0"/>
              <a:t>9/25/2019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5"/>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10E1E9A-E921-4174-A0FC-51868D7AC568}" type="slidenum">
              <a:rPr lang="en-US" smtClean="0"/>
              <a:t>‹#›</a:t>
            </a:fld>
            <a:endParaRPr lang="en-US"/>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9/25/2019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9/25/2019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AB7D7-3608-4730-B2E2-670834DF882C}" type="datetimeFigureOut">
              <a:rPr lang="en-US" smtClean="0"/>
              <a:t>9/25/2019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9/25/2019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t>9/25/2019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t>9/25/2019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EAB7D7-3608-4730-B2E2-670834DF882C}" type="datetimeFigureOut">
              <a:rPr lang="en-US" smtClean="0"/>
              <a:t>9/25/2019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AB7D7-3608-4730-B2E2-670834DF882C}" type="datetimeFigureOut">
              <a:rPr lang="en-US" smtClean="0"/>
              <a:t>9/25/2019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AB7D7-3608-4730-B2E2-670834DF882C}" type="datetimeFigureOut">
              <a:rPr lang="en-US" smtClean="0"/>
              <a:t>9/25/2019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t>9/25/2019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9/25/2019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t>9/25/2019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t>‹#›</a:t>
            </a:fld>
            <a:endParaRPr lang="en-US"/>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9/25/2019</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helton.james@dol.gov"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Overall OSHA Update</a:t>
            </a:r>
            <a:br>
              <a:rPr lang="en-US" dirty="0" smtClean="0"/>
            </a:br>
            <a:endParaRPr lang="en-US" sz="4000" dirty="0"/>
          </a:p>
        </p:txBody>
      </p:sp>
      <p:sp>
        <p:nvSpPr>
          <p:cNvPr id="3" name="Subtitle 2"/>
          <p:cNvSpPr>
            <a:spLocks noGrp="1"/>
          </p:cNvSpPr>
          <p:nvPr>
            <p:ph type="subTitle" idx="1"/>
          </p:nvPr>
        </p:nvSpPr>
        <p:spPr/>
        <p:txBody>
          <a:bodyPr/>
          <a:lstStyle/>
          <a:p>
            <a:r>
              <a:rPr lang="en-US" dirty="0" smtClean="0"/>
              <a:t>Jim Shelton, CAS</a:t>
            </a:r>
          </a:p>
          <a:p>
            <a:r>
              <a:rPr lang="en-US" dirty="0" smtClean="0"/>
              <a:t>Houston North Area Office</a:t>
            </a:r>
            <a:endParaRPr lang="en-US"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605325" y="1825625"/>
            <a:ext cx="4837494" cy="4351338"/>
          </a:xfrm>
        </p:spPr>
        <p:txBody>
          <a:bodyPr>
            <a:normAutofit lnSpcReduction="10000"/>
          </a:bodyPr>
          <a:lstStyle/>
          <a:p>
            <a:r>
              <a:rPr lang="en-US" dirty="0" smtClean="0"/>
              <a:t>‘Reporting’</a:t>
            </a:r>
          </a:p>
          <a:p>
            <a:pPr lvl="1"/>
            <a:r>
              <a:rPr lang="en-US" sz="2600" dirty="0" smtClean="0"/>
              <a:t>Fatalities (w/in 8 hours)</a:t>
            </a:r>
          </a:p>
          <a:p>
            <a:pPr lvl="1"/>
            <a:r>
              <a:rPr lang="en-US" sz="2600" dirty="0" smtClean="0"/>
              <a:t>Hospitalizations, amputations, or </a:t>
            </a:r>
            <a:r>
              <a:rPr lang="en-US" sz="2600" dirty="0"/>
              <a:t>l</a:t>
            </a:r>
            <a:r>
              <a:rPr lang="en-US" sz="2600" dirty="0" smtClean="0"/>
              <a:t>oss of an eye (w/in 24 hours)</a:t>
            </a:r>
          </a:p>
          <a:p>
            <a:pPr lvl="1"/>
            <a:r>
              <a:rPr lang="en-US" sz="2600" dirty="0" smtClean="0"/>
              <a:t>eReporting (annually for designated industries and establishments)</a:t>
            </a:r>
            <a:endParaRPr lang="en-US" sz="2600" dirty="0"/>
          </a:p>
        </p:txBody>
      </p:sp>
      <p:sp>
        <p:nvSpPr>
          <p:cNvPr id="3" name="Content Placeholder 2"/>
          <p:cNvSpPr>
            <a:spLocks noGrp="1"/>
          </p:cNvSpPr>
          <p:nvPr>
            <p:ph sz="half" idx="1"/>
          </p:nvPr>
        </p:nvSpPr>
        <p:spPr/>
        <p:txBody>
          <a:bodyPr>
            <a:normAutofit lnSpcReduction="10000"/>
          </a:bodyPr>
          <a:lstStyle/>
          <a:p>
            <a:r>
              <a:rPr lang="en-US" dirty="0" smtClean="0"/>
              <a:t>‘Recording’</a:t>
            </a:r>
          </a:p>
          <a:p>
            <a:pPr lvl="1">
              <a:buClr>
                <a:srgbClr val="A5A5A5"/>
              </a:buClr>
            </a:pPr>
            <a:r>
              <a:rPr lang="en-US" sz="2600" dirty="0">
                <a:solidFill>
                  <a:prstClr val="black"/>
                </a:solidFill>
              </a:rPr>
              <a:t>Death</a:t>
            </a:r>
          </a:p>
          <a:p>
            <a:pPr lvl="1">
              <a:buClr>
                <a:srgbClr val="A5A5A5"/>
              </a:buClr>
            </a:pPr>
            <a:r>
              <a:rPr lang="en-US" sz="2600" dirty="0">
                <a:solidFill>
                  <a:prstClr val="black"/>
                </a:solidFill>
              </a:rPr>
              <a:t>Days away from work</a:t>
            </a:r>
          </a:p>
          <a:p>
            <a:pPr lvl="1">
              <a:buClr>
                <a:srgbClr val="A5A5A5"/>
              </a:buClr>
            </a:pPr>
            <a:r>
              <a:rPr lang="en-US" sz="2600" dirty="0">
                <a:solidFill>
                  <a:prstClr val="black"/>
                </a:solidFill>
              </a:rPr>
              <a:t>Restricted work activity</a:t>
            </a:r>
          </a:p>
          <a:p>
            <a:pPr lvl="1">
              <a:buClr>
                <a:srgbClr val="A5A5A5"/>
              </a:buClr>
            </a:pPr>
            <a:r>
              <a:rPr lang="en-US" sz="2600" dirty="0">
                <a:solidFill>
                  <a:prstClr val="black"/>
                </a:solidFill>
              </a:rPr>
              <a:t>Transfer to another job</a:t>
            </a:r>
          </a:p>
          <a:p>
            <a:pPr lvl="1">
              <a:buClr>
                <a:srgbClr val="A5A5A5"/>
              </a:buClr>
            </a:pPr>
            <a:r>
              <a:rPr lang="en-US" sz="2600" dirty="0">
                <a:solidFill>
                  <a:prstClr val="black"/>
                </a:solidFill>
              </a:rPr>
              <a:t>Medical treatment beyond first aid</a:t>
            </a:r>
          </a:p>
          <a:p>
            <a:pPr lvl="1">
              <a:buClr>
                <a:srgbClr val="A5A5A5"/>
              </a:buClr>
            </a:pPr>
            <a:r>
              <a:rPr lang="en-US" sz="2600" dirty="0">
                <a:solidFill>
                  <a:prstClr val="black"/>
                </a:solidFill>
              </a:rPr>
              <a:t>Loss of consciousness</a:t>
            </a:r>
          </a:p>
          <a:p>
            <a:pPr lvl="1">
              <a:buClr>
                <a:srgbClr val="A5A5A5"/>
              </a:buClr>
            </a:pPr>
            <a:r>
              <a:rPr lang="en-US" sz="2600" dirty="0">
                <a:solidFill>
                  <a:prstClr val="black"/>
                </a:solidFill>
              </a:rPr>
              <a:t>Significant injury or illness diagnosed by a </a:t>
            </a:r>
            <a:r>
              <a:rPr lang="en-US" sz="2600" dirty="0" smtClean="0">
                <a:solidFill>
                  <a:prstClr val="black"/>
                </a:solidFill>
              </a:rPr>
              <a:t>PLHCP</a:t>
            </a:r>
            <a:r>
              <a:rPr lang="en-US" dirty="0" smtClean="0"/>
              <a:t>	</a:t>
            </a:r>
            <a:endParaRPr lang="en-US" dirty="0"/>
          </a:p>
        </p:txBody>
      </p:sp>
      <p:sp>
        <p:nvSpPr>
          <p:cNvPr id="4" name="Title 3"/>
          <p:cNvSpPr>
            <a:spLocks noGrp="1"/>
          </p:cNvSpPr>
          <p:nvPr>
            <p:ph type="title"/>
          </p:nvPr>
        </p:nvSpPr>
        <p:spPr/>
        <p:txBody>
          <a:bodyPr/>
          <a:lstStyle/>
          <a:p>
            <a:r>
              <a:rPr lang="en-US" dirty="0" smtClean="0"/>
              <a:t>Recordkeeping vs. Reporting</a:t>
            </a:r>
            <a:endParaRPr lang="en-US" dirty="0"/>
          </a:p>
        </p:txBody>
      </p:sp>
    </p:spTree>
    <p:extLst>
      <p:ext uri="{BB962C8B-B14F-4D97-AF65-F5344CB8AC3E}">
        <p14:creationId xmlns:p14="http://schemas.microsoft.com/office/powerpoint/2010/main" val="342671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Respirable Crystalline Silica</a:t>
            </a:r>
          </a:p>
        </p:txBody>
      </p:sp>
      <p:sp>
        <p:nvSpPr>
          <p:cNvPr id="3" name="Content Placeholder 2"/>
          <p:cNvSpPr>
            <a:spLocks noGrp="1"/>
          </p:cNvSpPr>
          <p:nvPr>
            <p:ph sz="half" idx="1"/>
          </p:nvPr>
        </p:nvSpPr>
        <p:spPr>
          <a:xfrm>
            <a:off x="1569701" y="1825625"/>
            <a:ext cx="6814136" cy="4663310"/>
          </a:xfrm>
        </p:spPr>
        <p:txBody>
          <a:bodyPr>
            <a:normAutofit/>
          </a:bodyPr>
          <a:lstStyle/>
          <a:p>
            <a:r>
              <a:rPr lang="en-US" dirty="0" smtClean="0"/>
              <a:t>OSHA is soliciting for information and comments by October 14, 2019 on:</a:t>
            </a:r>
          </a:p>
          <a:p>
            <a:pPr lvl="1"/>
            <a:r>
              <a:rPr lang="en-US" dirty="0" smtClean="0"/>
              <a:t>Any additional </a:t>
            </a:r>
            <a:r>
              <a:rPr lang="en-US" dirty="0"/>
              <a:t>engineering and work practice control </a:t>
            </a:r>
            <a:r>
              <a:rPr lang="en-US" dirty="0" smtClean="0"/>
              <a:t>methods for tasks on Table 1</a:t>
            </a:r>
          </a:p>
          <a:p>
            <a:pPr lvl="1"/>
            <a:r>
              <a:rPr lang="en-US" dirty="0" smtClean="0"/>
              <a:t>Any </a:t>
            </a:r>
            <a:r>
              <a:rPr lang="en-US" dirty="0"/>
              <a:t>other construction equipment and tasks that </a:t>
            </a:r>
            <a:r>
              <a:rPr lang="en-US" dirty="0" smtClean="0"/>
              <a:t>should be added </a:t>
            </a:r>
            <a:r>
              <a:rPr lang="en-US" dirty="0"/>
              <a:t>to Table </a:t>
            </a:r>
            <a:r>
              <a:rPr lang="en-US" dirty="0" smtClean="0"/>
              <a:t>1</a:t>
            </a:r>
          </a:p>
          <a:p>
            <a:pPr lvl="1"/>
            <a:r>
              <a:rPr lang="en-US" dirty="0" smtClean="0">
                <a:solidFill>
                  <a:prstClr val="black"/>
                </a:solidFill>
              </a:rPr>
              <a:t>Whether </a:t>
            </a:r>
            <a:r>
              <a:rPr lang="en-US" dirty="0">
                <a:solidFill>
                  <a:prstClr val="black"/>
                </a:solidFill>
              </a:rPr>
              <a:t>to revise paragraph (a)(3) of the g</a:t>
            </a:r>
            <a:r>
              <a:rPr lang="en-US" dirty="0" smtClean="0">
                <a:solidFill>
                  <a:prstClr val="black"/>
                </a:solidFill>
              </a:rPr>
              <a:t>eneral industry/maritime standard to </a:t>
            </a:r>
            <a:r>
              <a:rPr lang="en-US" dirty="0">
                <a:solidFill>
                  <a:prstClr val="black"/>
                </a:solidFill>
              </a:rPr>
              <a:t>broaden the circumstances </a:t>
            </a:r>
            <a:r>
              <a:rPr lang="en-US" dirty="0" smtClean="0">
                <a:solidFill>
                  <a:prstClr val="black"/>
                </a:solidFill>
              </a:rPr>
              <a:t>under which they could comply </a:t>
            </a:r>
            <a:r>
              <a:rPr lang="en-US" dirty="0">
                <a:solidFill>
                  <a:prstClr val="black"/>
                </a:solidFill>
              </a:rPr>
              <a:t>with Table 1 of the silica standard for </a:t>
            </a:r>
            <a:r>
              <a:rPr lang="en-US" dirty="0" smtClean="0">
                <a:solidFill>
                  <a:prstClr val="black"/>
                </a:solidFill>
              </a:rPr>
              <a:t>construction</a:t>
            </a:r>
            <a:endParaRPr lang="en-US" dirty="0" smtClean="0"/>
          </a:p>
          <a:p>
            <a:pPr lvl="1"/>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3837" y="1825624"/>
            <a:ext cx="2969963" cy="3572641"/>
          </a:xfrm>
        </p:spPr>
      </p:pic>
    </p:spTree>
    <p:extLst>
      <p:ext uri="{BB962C8B-B14F-4D97-AF65-F5344CB8AC3E}">
        <p14:creationId xmlns:p14="http://schemas.microsoft.com/office/powerpoint/2010/main" val="237310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Respirable Crystalline Silica</a:t>
            </a:r>
          </a:p>
        </p:txBody>
      </p:sp>
      <p:sp>
        <p:nvSpPr>
          <p:cNvPr id="3" name="Content Placeholder 2"/>
          <p:cNvSpPr>
            <a:spLocks noGrp="1"/>
          </p:cNvSpPr>
          <p:nvPr>
            <p:ph sz="half" idx="1"/>
          </p:nvPr>
        </p:nvSpPr>
        <p:spPr>
          <a:xfrm>
            <a:off x="1569699" y="1825625"/>
            <a:ext cx="7155659" cy="4351338"/>
          </a:xfrm>
        </p:spPr>
        <p:txBody>
          <a:bodyPr/>
          <a:lstStyle/>
          <a:p>
            <a:r>
              <a:rPr lang="en-US" dirty="0" smtClean="0"/>
              <a:t>A Compliance Directive and National Emphasis Program (NEP) for silica should be out the beginning of the fiscal year</a:t>
            </a:r>
          </a:p>
          <a:p>
            <a:pPr lvl="1"/>
            <a:r>
              <a:rPr lang="en-US" dirty="0" smtClean="0"/>
              <a:t>Targeted inspection in top construction and general industry sectors with traditionally high silica exposures</a:t>
            </a:r>
          </a:p>
          <a:p>
            <a:pPr lvl="1"/>
            <a:r>
              <a:rPr lang="en-US" dirty="0" smtClean="0"/>
              <a:t>There will be a 90 day outreach period prior to inspections. HNAO will be offering several workshops after the NEP is issued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01674" y="1825625"/>
            <a:ext cx="2061446" cy="2061446"/>
          </a:xfrm>
        </p:spPr>
      </p:pic>
    </p:spTree>
    <p:extLst>
      <p:ext uri="{BB962C8B-B14F-4D97-AF65-F5344CB8AC3E}">
        <p14:creationId xmlns:p14="http://schemas.microsoft.com/office/powerpoint/2010/main" val="291208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Watch For</a:t>
            </a:r>
            <a:endParaRPr lang="en-US" dirty="0"/>
          </a:p>
        </p:txBody>
      </p:sp>
      <p:sp>
        <p:nvSpPr>
          <p:cNvPr id="3" name="Content Placeholder 2"/>
          <p:cNvSpPr>
            <a:spLocks noGrp="1"/>
          </p:cNvSpPr>
          <p:nvPr>
            <p:ph sz="half" idx="1"/>
          </p:nvPr>
        </p:nvSpPr>
        <p:spPr>
          <a:xfrm>
            <a:off x="1569700" y="1825625"/>
            <a:ext cx="7342946" cy="4351338"/>
          </a:xfrm>
        </p:spPr>
        <p:txBody>
          <a:bodyPr/>
          <a:lstStyle/>
          <a:p>
            <a:r>
              <a:rPr lang="en-US" dirty="0" smtClean="0"/>
              <a:t>OSHA sent out approximately 30,000 notifications to facilities with high DART rates based on the 2017 eReporting submittals</a:t>
            </a:r>
          </a:p>
          <a:p>
            <a:pPr lvl="1"/>
            <a:r>
              <a:rPr lang="en-US" dirty="0"/>
              <a:t>More than 235,000 </a:t>
            </a:r>
            <a:r>
              <a:rPr lang="en-US" dirty="0" smtClean="0"/>
              <a:t>OSHA </a:t>
            </a:r>
            <a:r>
              <a:rPr lang="en-US" dirty="0"/>
              <a:t>300A </a:t>
            </a:r>
            <a:r>
              <a:rPr lang="en-US" dirty="0" smtClean="0"/>
              <a:t>forms were submitted </a:t>
            </a:r>
          </a:p>
          <a:p>
            <a:pPr lvl="1"/>
            <a:r>
              <a:rPr lang="en-US" dirty="0" smtClean="0"/>
              <a:t>The 2016 data was used for the SST 16 high DART rate employers</a:t>
            </a:r>
          </a:p>
          <a:p>
            <a:r>
              <a:rPr lang="en-US" dirty="0" smtClean="0"/>
              <a:t>Updated amputation NEP</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37650" y="1825625"/>
            <a:ext cx="2216150" cy="1772920"/>
          </a:xfrm>
        </p:spPr>
      </p:pic>
    </p:spTree>
    <p:extLst>
      <p:ext uri="{BB962C8B-B14F-4D97-AF65-F5344CB8AC3E}">
        <p14:creationId xmlns:p14="http://schemas.microsoft.com/office/powerpoint/2010/main" val="117658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Excavation Safety</a:t>
            </a:r>
            <a:endParaRPr lang="en-US" dirty="0"/>
          </a:p>
        </p:txBody>
      </p:sp>
      <p:sp>
        <p:nvSpPr>
          <p:cNvPr id="3" name="Content Placeholder 2"/>
          <p:cNvSpPr>
            <a:spLocks noGrp="1"/>
          </p:cNvSpPr>
          <p:nvPr>
            <p:ph sz="half" idx="1"/>
          </p:nvPr>
        </p:nvSpPr>
        <p:spPr>
          <a:xfrm>
            <a:off x="1569697" y="1825625"/>
            <a:ext cx="7157613" cy="4351338"/>
          </a:xfrm>
        </p:spPr>
        <p:txBody>
          <a:bodyPr/>
          <a:lstStyle/>
          <a:p>
            <a:r>
              <a:rPr lang="en-US" dirty="0"/>
              <a:t>By September 30, 2019 increase excavation hazards abated by 10% compared to FY17 through inspections and compliance assistance</a:t>
            </a:r>
          </a:p>
          <a:p>
            <a:r>
              <a:rPr lang="en-US" dirty="0" smtClean="0"/>
              <a:t>Updated National Emphasis Program for trenching and excavations issued Oct 1, 2018</a:t>
            </a:r>
          </a:p>
          <a:p>
            <a:r>
              <a:rPr lang="en-US" dirty="0" smtClean="0"/>
              <a:t>National Trench Safety Stand Down June 17-21</a:t>
            </a:r>
          </a:p>
          <a:p>
            <a:r>
              <a:rPr lang="en-US" dirty="0" smtClean="0"/>
              <a:t>Emphasis will continue into 2020 </a:t>
            </a:r>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818604" y="1825625"/>
            <a:ext cx="2535195" cy="3457575"/>
          </a:xfrm>
          <a:prstGeom prst="rect">
            <a:avLst/>
          </a:prstGeom>
        </p:spPr>
      </p:pic>
    </p:spTree>
    <p:extLst>
      <p:ext uri="{BB962C8B-B14F-4D97-AF65-F5344CB8AC3E}">
        <p14:creationId xmlns:p14="http://schemas.microsoft.com/office/powerpoint/2010/main" val="215785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OSHA Regulatory Agenda</a:t>
            </a:r>
            <a:endParaRPr lang="en-US" dirty="0"/>
          </a:p>
        </p:txBody>
      </p:sp>
      <p:sp>
        <p:nvSpPr>
          <p:cNvPr id="6" name="Content Placeholder 5"/>
          <p:cNvSpPr>
            <a:spLocks noGrp="1"/>
          </p:cNvSpPr>
          <p:nvPr>
            <p:ph idx="1"/>
          </p:nvPr>
        </p:nvSpPr>
        <p:spPr>
          <a:xfrm>
            <a:off x="1562100" y="1825625"/>
            <a:ext cx="7416647" cy="4351338"/>
          </a:xfrm>
        </p:spPr>
        <p:txBody>
          <a:bodyPr>
            <a:normAutofit/>
          </a:bodyPr>
          <a:lstStyle/>
          <a:p>
            <a:r>
              <a:rPr lang="en-US" dirty="0"/>
              <a:t>Beryllium </a:t>
            </a:r>
          </a:p>
          <a:p>
            <a:pPr lvl="1"/>
            <a:r>
              <a:rPr lang="en-US" dirty="0"/>
              <a:t>Reviewing comments from Dec 2018 General Industry proposed update; updated proposal for construction and shipyards with </a:t>
            </a:r>
            <a:r>
              <a:rPr lang="en-US" dirty="0" smtClean="0"/>
              <a:t>OMB</a:t>
            </a:r>
            <a:endParaRPr lang="en-US" dirty="0"/>
          </a:p>
          <a:p>
            <a:r>
              <a:rPr lang="en-US" dirty="0"/>
              <a:t>Respirator Fit testing </a:t>
            </a:r>
          </a:p>
          <a:p>
            <a:pPr lvl="1"/>
            <a:r>
              <a:rPr lang="en-US" dirty="0"/>
              <a:t>Considering new abbreviated respirator fit testing method; final rule with OMB for </a:t>
            </a:r>
            <a:r>
              <a:rPr lang="en-US" dirty="0" smtClean="0"/>
              <a:t>review</a:t>
            </a:r>
            <a:endParaRPr lang="en-US" dirty="0"/>
          </a:p>
          <a:p>
            <a:r>
              <a:rPr lang="en-US" dirty="0"/>
              <a:t>Lockout/</a:t>
            </a:r>
            <a:r>
              <a:rPr lang="en-US" dirty="0" err="1"/>
              <a:t>Tagout</a:t>
            </a:r>
            <a:r>
              <a:rPr lang="en-US" dirty="0"/>
              <a:t> </a:t>
            </a:r>
          </a:p>
          <a:p>
            <a:pPr lvl="1"/>
            <a:r>
              <a:rPr lang="en-US" dirty="0"/>
              <a:t>Reviewing comments from RFI related to computer-based controls and robotics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550" y="1825625"/>
            <a:ext cx="2381250" cy="2381250"/>
          </a:xfrm>
          <a:prstGeom prst="rect">
            <a:avLst/>
          </a:prstGeom>
        </p:spPr>
      </p:pic>
    </p:spTree>
    <p:extLst>
      <p:ext uri="{BB962C8B-B14F-4D97-AF65-F5344CB8AC3E}">
        <p14:creationId xmlns:p14="http://schemas.microsoft.com/office/powerpoint/2010/main" val="337056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OSHA Regulatory Agenda</a:t>
            </a:r>
            <a:endParaRPr lang="en-US" dirty="0"/>
          </a:p>
        </p:txBody>
      </p:sp>
      <p:sp>
        <p:nvSpPr>
          <p:cNvPr id="3" name="Content Placeholder 2"/>
          <p:cNvSpPr>
            <a:spLocks noGrp="1"/>
          </p:cNvSpPr>
          <p:nvPr>
            <p:ph sz="half" idx="1"/>
          </p:nvPr>
        </p:nvSpPr>
        <p:spPr>
          <a:xfrm>
            <a:off x="1569700" y="1825625"/>
            <a:ext cx="7067524" cy="4351338"/>
          </a:xfrm>
        </p:spPr>
        <p:txBody>
          <a:bodyPr>
            <a:normAutofit/>
          </a:bodyPr>
          <a:lstStyle/>
          <a:p>
            <a:r>
              <a:rPr lang="en-US" dirty="0"/>
              <a:t>Leading Indicators of Occupational Safety and Health</a:t>
            </a:r>
          </a:p>
          <a:p>
            <a:pPr lvl="1"/>
            <a:r>
              <a:rPr lang="en-US" dirty="0"/>
              <a:t>Recently published guidance; plan to hold stakeholder meeting in Nov to encourage use amongst small and medium sized businesses</a:t>
            </a:r>
          </a:p>
          <a:p>
            <a:endParaRPr lang="en-US" dirty="0"/>
          </a:p>
          <a:p>
            <a:r>
              <a:rPr lang="en-US" dirty="0"/>
              <a:t>Early Phase Rulemakings</a:t>
            </a:r>
          </a:p>
          <a:p>
            <a:pPr lvl="1"/>
            <a:r>
              <a:rPr lang="en-US" dirty="0"/>
              <a:t>Tree Care – plan to initiate this fall</a:t>
            </a:r>
          </a:p>
          <a:p>
            <a:pPr lvl="1"/>
            <a:r>
              <a:rPr lang="en-US" dirty="0"/>
              <a:t>Workplace Violence in Healthcare and </a:t>
            </a:r>
            <a:br>
              <a:rPr lang="en-US" dirty="0"/>
            </a:br>
            <a:r>
              <a:rPr lang="en-US" dirty="0"/>
              <a:t>Social Assistance – planned for later this year</a:t>
            </a:r>
          </a:p>
          <a:p>
            <a:endParaRPr lang="en-US" dirty="0"/>
          </a:p>
        </p:txBody>
      </p:sp>
      <p:pic>
        <p:nvPicPr>
          <p:cNvPr id="5" name="Content Placeholder 4"/>
          <p:cNvPicPr>
            <a:picLocks noGrp="1" noChangeAspect="1"/>
          </p:cNvPicPr>
          <p:nvPr>
            <p:ph sz="half" idx="2"/>
          </p:nvPr>
        </p:nvPicPr>
        <p:blipFill>
          <a:blip r:embed="rId2"/>
          <a:stretch>
            <a:fillRect/>
          </a:stretch>
        </p:blipFill>
        <p:spPr>
          <a:xfrm>
            <a:off x="8934681" y="1825625"/>
            <a:ext cx="2419120" cy="1754857"/>
          </a:xfrm>
          <a:prstGeom prst="rect">
            <a:avLst/>
          </a:prstGeom>
        </p:spPr>
      </p:pic>
    </p:spTree>
    <p:extLst>
      <p:ext uri="{BB962C8B-B14F-4D97-AF65-F5344CB8AC3E}">
        <p14:creationId xmlns:p14="http://schemas.microsoft.com/office/powerpoint/2010/main" val="298192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Multi-Employer Worksites</a:t>
            </a:r>
            <a:endParaRPr lang="en-US" dirty="0"/>
          </a:p>
        </p:txBody>
      </p:sp>
      <p:sp>
        <p:nvSpPr>
          <p:cNvPr id="3" name="Content Placeholder 2"/>
          <p:cNvSpPr>
            <a:spLocks noGrp="1"/>
          </p:cNvSpPr>
          <p:nvPr>
            <p:ph sz="half" idx="1"/>
          </p:nvPr>
        </p:nvSpPr>
        <p:spPr>
          <a:xfrm>
            <a:off x="1569699" y="1825625"/>
            <a:ext cx="6950846" cy="4351338"/>
          </a:xfrm>
        </p:spPr>
        <p:txBody>
          <a:bodyPr>
            <a:normAutofit/>
          </a:bodyPr>
          <a:lstStyle/>
          <a:p>
            <a:r>
              <a:rPr lang="en-US" dirty="0" smtClean="0"/>
              <a:t>The 5</a:t>
            </a:r>
            <a:r>
              <a:rPr lang="en-US" baseline="30000" dirty="0" smtClean="0"/>
              <a:t>th</a:t>
            </a:r>
            <a:r>
              <a:rPr lang="en-US" dirty="0" smtClean="0"/>
              <a:t> Circuit upheld OSHAs ability to issue citations under the multi-</a:t>
            </a:r>
            <a:r>
              <a:rPr lang="en-US" dirty="0"/>
              <a:t>e</a:t>
            </a:r>
            <a:r>
              <a:rPr lang="en-US" dirty="0" smtClean="0"/>
              <a:t>mployer citation policy</a:t>
            </a:r>
          </a:p>
          <a:p>
            <a:r>
              <a:rPr lang="en-US" dirty="0" smtClean="0"/>
              <a:t>Covers Texas, Louisiana, and Mississippi</a:t>
            </a:r>
          </a:p>
          <a:p>
            <a:r>
              <a:rPr lang="en-US" dirty="0"/>
              <a:t>CPL </a:t>
            </a:r>
            <a:r>
              <a:rPr lang="en-US" dirty="0" smtClean="0"/>
              <a:t>2-00.124 </a:t>
            </a:r>
            <a:r>
              <a:rPr lang="en-US" dirty="0"/>
              <a:t>Multi-Employer Citation </a:t>
            </a:r>
            <a:r>
              <a:rPr lang="en-US" dirty="0" smtClean="0"/>
              <a:t>Policy</a:t>
            </a:r>
          </a:p>
          <a:p>
            <a:pPr lvl="1"/>
            <a:r>
              <a:rPr lang="en-US" dirty="0" smtClean="0"/>
              <a:t>Controlling Employer</a:t>
            </a:r>
          </a:p>
          <a:p>
            <a:pPr lvl="1"/>
            <a:r>
              <a:rPr lang="en-US" dirty="0" smtClean="0"/>
              <a:t>Exposing Employer</a:t>
            </a:r>
          </a:p>
          <a:p>
            <a:pPr lvl="1"/>
            <a:r>
              <a:rPr lang="en-US" dirty="0" smtClean="0"/>
              <a:t>Correcting employer</a:t>
            </a:r>
          </a:p>
          <a:p>
            <a:pPr lvl="1"/>
            <a:r>
              <a:rPr lang="en-US" dirty="0" smtClean="0"/>
              <a:t>Creating Employer</a:t>
            </a:r>
          </a:p>
        </p:txBody>
      </p:sp>
      <p:pic>
        <p:nvPicPr>
          <p:cNvPr id="6" name="Content Placeholder 5"/>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951865" y="1825626"/>
            <a:ext cx="2401935" cy="3001018"/>
          </a:xfrm>
          <a:prstGeom prst="rect">
            <a:avLst/>
          </a:prstGeom>
        </p:spPr>
      </p:pic>
    </p:spTree>
    <p:extLst>
      <p:ext uri="{BB962C8B-B14F-4D97-AF65-F5344CB8AC3E}">
        <p14:creationId xmlns:p14="http://schemas.microsoft.com/office/powerpoint/2010/main" val="325175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6784591" cy="4351338"/>
          </a:xfrm>
        </p:spPr>
        <p:txBody>
          <a:bodyPr>
            <a:normAutofit/>
          </a:bodyPr>
          <a:lstStyle/>
          <a:p>
            <a:r>
              <a:rPr lang="en-US" dirty="0"/>
              <a:t>An employer may have multiple roles</a:t>
            </a:r>
          </a:p>
          <a:p>
            <a:r>
              <a:rPr lang="en-US" dirty="0"/>
              <a:t>Only exposing employers can be cited for General Duty Clause violations</a:t>
            </a:r>
          </a:p>
          <a:p>
            <a:r>
              <a:rPr lang="en-US" dirty="0"/>
              <a:t>The measures that a controlling employer must take to satisfy its duty to exercise reasonable care to prevent and detect violations is less than what is required of an employer with respect to protecting its own employees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8840365" y="1825625"/>
            <a:ext cx="2513435" cy="1831975"/>
          </a:xfrm>
          <a:prstGeom prst="rect">
            <a:avLst/>
          </a:prstGeom>
        </p:spPr>
      </p:pic>
    </p:spTree>
    <p:extLst>
      <p:ext uri="{BB962C8B-B14F-4D97-AF65-F5344CB8AC3E}">
        <p14:creationId xmlns:p14="http://schemas.microsoft.com/office/powerpoint/2010/main" val="389006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7085927" cy="4351338"/>
          </a:xfrm>
        </p:spPr>
        <p:txBody>
          <a:bodyPr/>
          <a:lstStyle/>
          <a:p>
            <a:r>
              <a:rPr lang="en-US" dirty="0">
                <a:solidFill>
                  <a:srgbClr val="0070C0"/>
                </a:solidFill>
              </a:rPr>
              <a:t>Creating Employer </a:t>
            </a:r>
            <a:r>
              <a:rPr lang="en-US" dirty="0"/>
              <a:t>– The employer that caused a hazardous condition that violates an OSHA standard</a:t>
            </a:r>
          </a:p>
          <a:p>
            <a:pPr lvl="1"/>
            <a:r>
              <a:rPr lang="en-US" sz="2600" dirty="0"/>
              <a:t>An employer must not create a </a:t>
            </a:r>
            <a:r>
              <a:rPr lang="en-US" sz="2600" dirty="0" err="1"/>
              <a:t>violative</a:t>
            </a:r>
            <a:r>
              <a:rPr lang="en-US" sz="2600" dirty="0"/>
              <a:t> condition and is citable even if only employees exposed are of other employers</a:t>
            </a:r>
          </a:p>
          <a:p>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897938" y="1825625"/>
            <a:ext cx="2455862" cy="1844178"/>
          </a:xfrm>
          <a:prstGeom prst="rect">
            <a:avLst/>
          </a:prstGeom>
        </p:spPr>
      </p:pic>
    </p:spTree>
    <p:extLst>
      <p:ext uri="{BB962C8B-B14F-4D97-AF65-F5344CB8AC3E}">
        <p14:creationId xmlns:p14="http://schemas.microsoft.com/office/powerpoint/2010/main" val="47734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Houston Fatality/Catastrophe Events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2980301"/>
              </p:ext>
            </p:extLst>
          </p:nvPr>
        </p:nvGraphicFramePr>
        <p:xfrm>
          <a:off x="1562100" y="1825625"/>
          <a:ext cx="9791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486037" y="6176963"/>
            <a:ext cx="5761705" cy="369332"/>
          </a:xfrm>
          <a:prstGeom prst="rect">
            <a:avLst/>
          </a:prstGeom>
          <a:noFill/>
          <a:ln>
            <a:noFill/>
          </a:ln>
        </p:spPr>
        <p:txBody>
          <a:bodyPr wrap="none" rtlCol="0" anchor="ctr" anchorCtr="1">
            <a:spAutoFit/>
          </a:bodyPr>
          <a:lstStyle/>
          <a:p>
            <a:r>
              <a:rPr lang="en-US" dirty="0" smtClean="0"/>
              <a:t>*Partial Year FY 2019 (Oct 1, 2018 – Sep 24, 2019) Estimate </a:t>
            </a:r>
            <a:endParaRPr lang="en-US" dirty="0"/>
          </a:p>
        </p:txBody>
      </p:sp>
    </p:spTree>
    <p:extLst>
      <p:ext uri="{BB962C8B-B14F-4D97-AF65-F5344CB8AC3E}">
        <p14:creationId xmlns:p14="http://schemas.microsoft.com/office/powerpoint/2010/main" val="328214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6971627" cy="4351338"/>
          </a:xfrm>
        </p:spPr>
        <p:txBody>
          <a:bodyPr/>
          <a:lstStyle/>
          <a:p>
            <a:r>
              <a:rPr lang="en-US" dirty="0">
                <a:solidFill>
                  <a:srgbClr val="FF0000"/>
                </a:solidFill>
              </a:rPr>
              <a:t>Exposing Employer </a:t>
            </a:r>
            <a:r>
              <a:rPr lang="en-US" dirty="0"/>
              <a:t>– An employer whose own employees are exposed to the hazard</a:t>
            </a:r>
          </a:p>
          <a:p>
            <a:pPr lvl="1"/>
            <a:r>
              <a:rPr lang="en-US" sz="2600" dirty="0"/>
              <a:t>If the hazardous condition was created by another employer the exposing employer is citable if:</a:t>
            </a:r>
          </a:p>
          <a:p>
            <a:pPr lvl="1"/>
            <a:r>
              <a:rPr lang="en-US" sz="2600" dirty="0"/>
              <a:t>Knew of the hazardous condition or failed to exercise due diligence to discover it</a:t>
            </a:r>
          </a:p>
          <a:p>
            <a:pPr lvl="1"/>
            <a:r>
              <a:rPr lang="en-US" sz="2600" dirty="0"/>
              <a:t>Failed to take steps consistent with its authority to protect its </a:t>
            </a:r>
            <a:r>
              <a:rPr lang="en-US" sz="2600" dirty="0" smtClean="0"/>
              <a:t>employees</a:t>
            </a:r>
            <a:endParaRPr lang="en-US" sz="2600"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9041357" y="1825626"/>
            <a:ext cx="2312443" cy="2871066"/>
          </a:xfrm>
          <a:prstGeom prst="rect">
            <a:avLst/>
          </a:prstGeom>
        </p:spPr>
      </p:pic>
    </p:spTree>
    <p:extLst>
      <p:ext uri="{BB962C8B-B14F-4D97-AF65-F5344CB8AC3E}">
        <p14:creationId xmlns:p14="http://schemas.microsoft.com/office/powerpoint/2010/main" val="7578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7439219" cy="4351338"/>
          </a:xfrm>
        </p:spPr>
        <p:txBody>
          <a:bodyPr>
            <a:normAutofit/>
          </a:bodyPr>
          <a:lstStyle/>
          <a:p>
            <a:r>
              <a:rPr lang="en-US" dirty="0">
                <a:solidFill>
                  <a:srgbClr val="92D050"/>
                </a:solidFill>
              </a:rPr>
              <a:t>Correcting Employer </a:t>
            </a:r>
            <a:r>
              <a:rPr lang="en-US" dirty="0"/>
              <a:t>– Employer engaged in a common undertaking, on the same worksite, as the exposing employer and is responsible for correcting a hazard</a:t>
            </a:r>
          </a:p>
          <a:p>
            <a:pPr lvl="1"/>
            <a:r>
              <a:rPr lang="en-US" sz="2600" dirty="0"/>
              <a:t>Usually occurs where an employer is given responsibility of installing and/or maintaining particular safety/health equipment or devices</a:t>
            </a:r>
          </a:p>
          <a:p>
            <a:pPr lvl="1"/>
            <a:r>
              <a:rPr lang="en-US" sz="2600" dirty="0"/>
              <a:t>Must exercise reasonable care in preventing and discovering violations and must meet its obligations of correcting the hazard</a:t>
            </a:r>
          </a:p>
          <a:p>
            <a:endParaRPr lang="en-US" dirty="0"/>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8988341" y="1825626"/>
            <a:ext cx="2365459" cy="1426730"/>
          </a:xfrm>
          <a:prstGeom prst="rect">
            <a:avLst/>
          </a:prstGeom>
        </p:spPr>
      </p:pic>
    </p:spTree>
    <p:extLst>
      <p:ext uri="{BB962C8B-B14F-4D97-AF65-F5344CB8AC3E}">
        <p14:creationId xmlns:p14="http://schemas.microsoft.com/office/powerpoint/2010/main" val="29437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7470391" cy="4351338"/>
          </a:xfrm>
        </p:spPr>
        <p:txBody>
          <a:bodyPr/>
          <a:lstStyle/>
          <a:p>
            <a:r>
              <a:rPr lang="en-US" dirty="0">
                <a:solidFill>
                  <a:schemeClr val="accent2">
                    <a:lumMod val="50000"/>
                  </a:schemeClr>
                </a:solidFill>
              </a:rPr>
              <a:t>Controlling Employer </a:t>
            </a:r>
            <a:r>
              <a:rPr lang="en-US" dirty="0"/>
              <a:t>– Employer who has general supervisory authority over the worksite including the power to correct safety and health violations itself or require other to correct them. Control can be established by contract, in the absence of explicit contractual provisions, by exercise of control in practice</a:t>
            </a:r>
          </a:p>
          <a:p>
            <a:pPr lvl="1"/>
            <a:r>
              <a:rPr lang="en-US" sz="2600" dirty="0"/>
              <a:t>A controlling employer must exercise reasonable care to prevent and detect violations on the site</a:t>
            </a:r>
          </a:p>
          <a:p>
            <a:endParaRPr lang="en-US" sz="2600" dirty="0"/>
          </a:p>
        </p:txBody>
      </p:sp>
      <p:pic>
        <p:nvPicPr>
          <p:cNvPr id="5" name="Content Placeholder 4"/>
          <p:cNvPicPr>
            <a:picLocks noGrp="1" noChangeAspect="1"/>
          </p:cNvPicPr>
          <p:nvPr>
            <p:ph sz="half" idx="2"/>
          </p:nvPr>
        </p:nvPicPr>
        <p:blipFill>
          <a:blip r:embed="rId2"/>
          <a:stretch>
            <a:fillRect/>
          </a:stretch>
        </p:blipFill>
        <p:spPr>
          <a:xfrm>
            <a:off x="9299864" y="1825624"/>
            <a:ext cx="2053937" cy="2428800"/>
          </a:xfrm>
          <a:prstGeom prst="rect">
            <a:avLst/>
          </a:prstGeom>
        </p:spPr>
      </p:pic>
    </p:spTree>
    <p:extLst>
      <p:ext uri="{BB962C8B-B14F-4D97-AF65-F5344CB8AC3E}">
        <p14:creationId xmlns:p14="http://schemas.microsoft.com/office/powerpoint/2010/main" val="184724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7200227" cy="4351338"/>
          </a:xfrm>
        </p:spPr>
        <p:txBody>
          <a:bodyPr>
            <a:normAutofit/>
          </a:bodyPr>
          <a:lstStyle/>
          <a:p>
            <a:pPr lvl="1"/>
            <a:r>
              <a:rPr lang="en-US" sz="2600" dirty="0"/>
              <a:t>The extent of the measures that a controlling ER must implement to satisfy this duty of reasonable care is less than what is required of an employer with respect to protecting its own EEs. This means they are not normally required to inspect for hazards as frequently or to have the same level of knowledge of the applicable standards or trade expertise as the employer hired</a:t>
            </a:r>
          </a:p>
          <a:p>
            <a:endParaRPr lang="en-US" dirty="0"/>
          </a:p>
        </p:txBody>
      </p:sp>
      <p:pic>
        <p:nvPicPr>
          <p:cNvPr id="5" name="Content Placeholder 4"/>
          <p:cNvPicPr>
            <a:picLocks noGrp="1" noChangeAspect="1"/>
          </p:cNvPicPr>
          <p:nvPr>
            <p:ph sz="half" idx="2"/>
          </p:nvPr>
        </p:nvPicPr>
        <p:blipFill>
          <a:blip r:embed="rId2"/>
          <a:stretch>
            <a:fillRect/>
          </a:stretch>
        </p:blipFill>
        <p:spPr>
          <a:xfrm>
            <a:off x="9299270" y="1825625"/>
            <a:ext cx="2054530" cy="2432515"/>
          </a:xfrm>
          <a:prstGeom prst="rect">
            <a:avLst/>
          </a:prstGeom>
        </p:spPr>
      </p:pic>
    </p:spTree>
    <p:extLst>
      <p:ext uri="{BB962C8B-B14F-4D97-AF65-F5344CB8AC3E}">
        <p14:creationId xmlns:p14="http://schemas.microsoft.com/office/powerpoint/2010/main" val="342508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7314527" cy="4351338"/>
          </a:xfrm>
        </p:spPr>
        <p:txBody>
          <a:bodyPr/>
          <a:lstStyle/>
          <a:p>
            <a:r>
              <a:rPr lang="en-US" dirty="0"/>
              <a:t>Factors Related to Reasonable Care:</a:t>
            </a:r>
          </a:p>
          <a:p>
            <a:pPr lvl="1"/>
            <a:r>
              <a:rPr lang="en-US" sz="2600" dirty="0"/>
              <a:t>The scale of the project</a:t>
            </a:r>
          </a:p>
          <a:p>
            <a:pPr lvl="1"/>
            <a:r>
              <a:rPr lang="en-US" sz="2600" dirty="0"/>
              <a:t>Nature and pace of work including frequency with which the numbers or types of hazards change as the work progresses</a:t>
            </a:r>
          </a:p>
          <a:p>
            <a:pPr lvl="1"/>
            <a:r>
              <a:rPr lang="en-US" sz="2600" dirty="0"/>
              <a:t>How much the controlling ER knows both about the safety history and safety practices of the ER it controls and the ER’s level of expertise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9299270" y="1825625"/>
            <a:ext cx="2054530" cy="2432515"/>
          </a:xfrm>
          <a:prstGeom prst="rect">
            <a:avLst/>
          </a:prstGeom>
        </p:spPr>
      </p:pic>
    </p:spTree>
    <p:extLst>
      <p:ext uri="{BB962C8B-B14F-4D97-AF65-F5344CB8AC3E}">
        <p14:creationId xmlns:p14="http://schemas.microsoft.com/office/powerpoint/2010/main" val="164143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700" y="1825625"/>
            <a:ext cx="7480782" cy="4351338"/>
          </a:xfrm>
        </p:spPr>
        <p:txBody>
          <a:bodyPr>
            <a:normAutofit/>
          </a:bodyPr>
          <a:lstStyle/>
          <a:p>
            <a:pPr lvl="1"/>
            <a:r>
              <a:rPr lang="en-US" sz="2600" dirty="0"/>
              <a:t>The most important indicator of an effective safety and health effort by the other ER is a consistently high level of compliance. Other indicators include:</a:t>
            </a:r>
          </a:p>
          <a:p>
            <a:pPr lvl="1"/>
            <a:r>
              <a:rPr lang="en-US" sz="2600" dirty="0"/>
              <a:t>Effective, graduated system of enforcement for non-compliance coupled with regular jobsite safety meetings and safety training</a:t>
            </a:r>
          </a:p>
          <a:p>
            <a:endParaRPr lang="en-US" dirty="0"/>
          </a:p>
        </p:txBody>
      </p:sp>
      <p:pic>
        <p:nvPicPr>
          <p:cNvPr id="5" name="Content Placeholder 4"/>
          <p:cNvPicPr>
            <a:picLocks noGrp="1" noChangeAspect="1"/>
          </p:cNvPicPr>
          <p:nvPr>
            <p:ph sz="half" idx="2"/>
          </p:nvPr>
        </p:nvPicPr>
        <p:blipFill>
          <a:blip r:embed="rId2"/>
          <a:stretch>
            <a:fillRect/>
          </a:stretch>
        </p:blipFill>
        <p:spPr>
          <a:xfrm>
            <a:off x="9304338" y="1825625"/>
            <a:ext cx="2049462" cy="2426514"/>
          </a:xfrm>
          <a:prstGeom prst="rect">
            <a:avLst/>
          </a:prstGeom>
        </p:spPr>
      </p:pic>
    </p:spTree>
    <p:extLst>
      <p:ext uri="{BB962C8B-B14F-4D97-AF65-F5344CB8AC3E}">
        <p14:creationId xmlns:p14="http://schemas.microsoft.com/office/powerpoint/2010/main" val="71216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Multi-Employer Worksites</a:t>
            </a:r>
            <a:endParaRPr lang="en-US" dirty="0"/>
          </a:p>
        </p:txBody>
      </p:sp>
      <p:sp>
        <p:nvSpPr>
          <p:cNvPr id="3" name="Content Placeholder 2"/>
          <p:cNvSpPr>
            <a:spLocks noGrp="1"/>
          </p:cNvSpPr>
          <p:nvPr>
            <p:ph sz="half" idx="1"/>
          </p:nvPr>
        </p:nvSpPr>
        <p:spPr>
          <a:xfrm>
            <a:off x="1569699" y="1825625"/>
            <a:ext cx="7449609" cy="4351338"/>
          </a:xfrm>
        </p:spPr>
        <p:txBody>
          <a:bodyPr>
            <a:normAutofit lnSpcReduction="10000"/>
          </a:bodyPr>
          <a:lstStyle/>
          <a:p>
            <a:r>
              <a:rPr lang="en-US" dirty="0"/>
              <a:t>Evaluating Reasonable Care:</a:t>
            </a:r>
          </a:p>
          <a:p>
            <a:pPr lvl="1"/>
            <a:r>
              <a:rPr lang="en-US" sz="2600" dirty="0"/>
              <a:t>In evaluating whether reasonable care was exercised in preventing and discovering violations, consider if they:</a:t>
            </a:r>
          </a:p>
          <a:p>
            <a:pPr lvl="1"/>
            <a:r>
              <a:rPr lang="en-US" sz="2600" dirty="0"/>
              <a:t>Conducted periodic inspections of appropriate frequency</a:t>
            </a:r>
          </a:p>
          <a:p>
            <a:pPr lvl="1"/>
            <a:r>
              <a:rPr lang="en-US" sz="2600" dirty="0"/>
              <a:t>Implemented an effective system for promptly correcting hazards</a:t>
            </a:r>
          </a:p>
          <a:p>
            <a:pPr lvl="1"/>
            <a:r>
              <a:rPr lang="en-US" sz="2600" dirty="0"/>
              <a:t>Enforced compliance with an effective, graduated system of enforcement and follow-up inspections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9299270" y="1825625"/>
            <a:ext cx="2054530" cy="2432515"/>
          </a:xfrm>
          <a:prstGeom prst="rect">
            <a:avLst/>
          </a:prstGeom>
        </p:spPr>
      </p:pic>
    </p:spTree>
    <p:extLst>
      <p:ext uri="{BB962C8B-B14F-4D97-AF65-F5344CB8AC3E}">
        <p14:creationId xmlns:p14="http://schemas.microsoft.com/office/powerpoint/2010/main" val="75148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Campaigns</a:t>
            </a:r>
            <a:endParaRPr lang="en-US" dirty="0"/>
          </a:p>
        </p:txBody>
      </p:sp>
      <p:sp>
        <p:nvSpPr>
          <p:cNvPr id="3" name="Content Placeholder 2"/>
          <p:cNvSpPr>
            <a:spLocks noGrp="1"/>
          </p:cNvSpPr>
          <p:nvPr>
            <p:ph sz="half" idx="1"/>
          </p:nvPr>
        </p:nvSpPr>
        <p:spPr>
          <a:xfrm>
            <a:off x="1569700" y="1825625"/>
            <a:ext cx="7596334" cy="4351338"/>
          </a:xfrm>
        </p:spPr>
        <p:txBody>
          <a:bodyPr/>
          <a:lstStyle/>
          <a:p>
            <a:r>
              <a:rPr lang="en-US" dirty="0" smtClean="0"/>
              <a:t>National Fall Stand Down May 2020</a:t>
            </a:r>
          </a:p>
          <a:p>
            <a:r>
              <a:rPr lang="en-US" dirty="0" smtClean="0"/>
              <a:t>Heat Illness Prevention May 2020</a:t>
            </a:r>
          </a:p>
          <a:p>
            <a:r>
              <a:rPr lang="en-US" dirty="0" smtClean="0"/>
              <a:t>Trench Safety Stand Down June 2020</a:t>
            </a:r>
          </a:p>
          <a:p>
            <a:r>
              <a:rPr lang="en-US" dirty="0" smtClean="0"/>
              <a:t>Safe </a:t>
            </a:r>
            <a:r>
              <a:rPr lang="en-US" smtClean="0"/>
              <a:t>+ Sound Campaign August 20202</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77899" y="1690687"/>
            <a:ext cx="2275901" cy="2275901"/>
          </a:xfrm>
        </p:spPr>
      </p:pic>
    </p:spTree>
    <p:extLst>
      <p:ext uri="{BB962C8B-B14F-4D97-AF65-F5344CB8AC3E}">
        <p14:creationId xmlns:p14="http://schemas.microsoft.com/office/powerpoint/2010/main" val="6630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altLang="en-US" dirty="0"/>
              <a:t>Questions?</a:t>
            </a:r>
          </a:p>
        </p:txBody>
      </p:sp>
      <p:sp>
        <p:nvSpPr>
          <p:cNvPr id="32771" name="Content Placeholder 1"/>
          <p:cNvSpPr>
            <a:spLocks noGrp="1"/>
          </p:cNvSpPr>
          <p:nvPr>
            <p:ph sz="half" idx="1"/>
          </p:nvPr>
        </p:nvSpPr>
        <p:spPr>
          <a:xfrm>
            <a:off x="1905000" y="1690688"/>
            <a:ext cx="6110416" cy="4481512"/>
          </a:xfrm>
        </p:spPr>
        <p:txBody>
          <a:bodyPr>
            <a:normAutofit lnSpcReduction="10000"/>
          </a:bodyPr>
          <a:lstStyle/>
          <a:p>
            <a:pPr>
              <a:defRPr/>
            </a:pPr>
            <a:r>
              <a:rPr lang="en-US" dirty="0" smtClean="0"/>
              <a:t>Houston North Area Office</a:t>
            </a:r>
          </a:p>
          <a:p>
            <a:pPr marL="0" indent="0">
              <a:buNone/>
              <a:defRPr/>
            </a:pPr>
            <a:r>
              <a:rPr lang="en-US" dirty="0"/>
              <a:t> </a:t>
            </a:r>
            <a:r>
              <a:rPr lang="en-US" dirty="0" smtClean="0"/>
              <a:t>  Joann Figueroa, Area Director</a:t>
            </a:r>
          </a:p>
          <a:p>
            <a:pPr marL="0" indent="0">
              <a:buNone/>
              <a:defRPr/>
            </a:pPr>
            <a:r>
              <a:rPr lang="en-US" dirty="0" smtClean="0"/>
              <a:t>	</a:t>
            </a:r>
            <a:r>
              <a:rPr lang="en-US" sz="2400" dirty="0"/>
              <a:t>Jim Shelton, CAS</a:t>
            </a:r>
          </a:p>
          <a:p>
            <a:pPr marL="0" indent="0">
              <a:buNone/>
              <a:defRPr/>
            </a:pPr>
            <a:r>
              <a:rPr lang="en-US" sz="2400" dirty="0"/>
              <a:t>	690 S. Loop 336 W., Suite 400</a:t>
            </a:r>
          </a:p>
          <a:p>
            <a:pPr marL="0" indent="0">
              <a:buNone/>
              <a:defRPr/>
            </a:pPr>
            <a:r>
              <a:rPr lang="en-US" sz="2400" dirty="0"/>
              <a:t>	Conroe, TX  77304</a:t>
            </a:r>
          </a:p>
          <a:p>
            <a:pPr marL="365125" lvl="1" indent="0">
              <a:buNone/>
              <a:defRPr/>
            </a:pPr>
            <a:r>
              <a:rPr lang="en-US" dirty="0" smtClean="0"/>
              <a:t>	</a:t>
            </a:r>
            <a:r>
              <a:rPr lang="en-US" dirty="0" smtClean="0">
                <a:hlinkClick r:id="rId2"/>
              </a:rPr>
              <a:t>shelton.james@dol.gov</a:t>
            </a:r>
            <a:endParaRPr lang="en-US" dirty="0" smtClean="0"/>
          </a:p>
          <a:p>
            <a:pPr marL="365125" lvl="1" indent="0">
              <a:buNone/>
              <a:defRPr/>
            </a:pPr>
            <a:endParaRPr lang="en-US" dirty="0"/>
          </a:p>
          <a:p>
            <a:pPr>
              <a:defRPr/>
            </a:pPr>
            <a:r>
              <a:rPr lang="en-US" dirty="0" smtClean="0"/>
              <a:t>Keep up to date with the Houston North Area Office email list. Contact Jim Shelton at the above email</a:t>
            </a:r>
          </a:p>
        </p:txBody>
      </p:sp>
      <p:pic>
        <p:nvPicPr>
          <p:cNvPr id="16388" name="Picture 2"/>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7870639" y="1690688"/>
            <a:ext cx="3483161" cy="246567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25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pPr eaLnBrk="1" hangingPunct="1"/>
            <a:r>
              <a:rPr lang="en-US" altLang="en-US" sz="3200"/>
              <a:t>Disclaimer</a:t>
            </a:r>
          </a:p>
        </p:txBody>
      </p:sp>
      <p:sp>
        <p:nvSpPr>
          <p:cNvPr id="109571" name="Rectangle 3"/>
          <p:cNvSpPr>
            <a:spLocks noGrp="1" noChangeArrowheads="1"/>
          </p:cNvSpPr>
          <p:nvPr>
            <p:ph type="body" idx="4294967295"/>
          </p:nvPr>
        </p:nvSpPr>
        <p:spPr/>
        <p:txBody>
          <a:bodyPr/>
          <a:lstStyle/>
          <a:p>
            <a:pPr eaLnBrk="1" hangingPunct="1">
              <a:lnSpc>
                <a:spcPct val="80000"/>
              </a:lnSpc>
            </a:pPr>
            <a:r>
              <a:rPr lang="en-US" altLang="en-US" sz="1800"/>
              <a:t>This information has been developed by an OSHA Compliance Assistance Specialist and is intended to assist employers, workers, and others as they strive to improve workplace health and safety.  While we attempt to thoroughly address specific topics </a:t>
            </a:r>
            <a:r>
              <a:rPr lang="en-US" altLang="en-US" sz="1800" b="1" i="1"/>
              <a:t>[or hazards]</a:t>
            </a:r>
            <a:r>
              <a:rPr lang="en-US" altLang="en-US" sz="1800"/>
              <a:t>, it is not possible to include discussion of everything necessary to ensure a healthy and safe working environment in a presentation of this nature.  Thus, this information must be understood as a tool for addressing workplace hazards, rather than an exhaustive statement of an employer’s legal obligations, which are defined by statute, regulations, and standards.  Likewise, to the extent that this information references practices or procedures that may enhance health or safety, but which are not required by a statute, regulation, or standard, it cannot, and does not, create additional legal obligations.  Finally, over time, OSHA may modify rules and interpretations in light of new technology, information, or circumstances; to keep apprised of such developments, or to review information on a wide range of occupational safety and health topics, you can visit OSHA’s website at www.osha.gov.</a:t>
            </a:r>
          </a:p>
        </p:txBody>
      </p:sp>
    </p:spTree>
    <p:extLst>
      <p:ext uri="{BB962C8B-B14F-4D97-AF65-F5344CB8AC3E}">
        <p14:creationId xmlns:p14="http://schemas.microsoft.com/office/powerpoint/2010/main" val="305134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Houston Area Fatal Incidents by Month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5271694"/>
              </p:ext>
            </p:extLst>
          </p:nvPr>
        </p:nvGraphicFramePr>
        <p:xfrm>
          <a:off x="1562100" y="1825625"/>
          <a:ext cx="9791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040861" y="6311900"/>
            <a:ext cx="3649076" cy="369332"/>
          </a:xfrm>
          <a:prstGeom prst="rect">
            <a:avLst/>
          </a:prstGeom>
          <a:noFill/>
          <a:ln>
            <a:solidFill>
              <a:schemeClr val="bg2"/>
            </a:solidFill>
          </a:ln>
        </p:spPr>
        <p:txBody>
          <a:bodyPr wrap="none" rtlCol="0" anchor="ctr" anchorCtr="1">
            <a:spAutoFit/>
          </a:bodyPr>
          <a:lstStyle/>
          <a:p>
            <a:r>
              <a:rPr lang="en-US" dirty="0" smtClean="0"/>
              <a:t>* FY 19 is a partial year to Sept 24th </a:t>
            </a:r>
            <a:endParaRPr lang="en-US" dirty="0"/>
          </a:p>
        </p:txBody>
      </p:sp>
    </p:spTree>
    <p:extLst>
      <p:ext uri="{BB962C8B-B14F-4D97-AF65-F5344CB8AC3E}">
        <p14:creationId xmlns:p14="http://schemas.microsoft.com/office/powerpoint/2010/main" val="101721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18 the Trends Were….</a:t>
            </a:r>
            <a:endParaRPr lang="en-US" dirty="0"/>
          </a:p>
        </p:txBody>
      </p:sp>
      <p:sp>
        <p:nvSpPr>
          <p:cNvPr id="3" name="Content Placeholder 2"/>
          <p:cNvSpPr>
            <a:spLocks noGrp="1"/>
          </p:cNvSpPr>
          <p:nvPr>
            <p:ph sz="half" idx="1"/>
          </p:nvPr>
        </p:nvSpPr>
        <p:spPr>
          <a:xfrm>
            <a:off x="1569700" y="1825625"/>
            <a:ext cx="7045490" cy="4351338"/>
          </a:xfrm>
        </p:spPr>
        <p:txBody>
          <a:bodyPr/>
          <a:lstStyle/>
          <a:p>
            <a:r>
              <a:rPr lang="en-US" dirty="0" smtClean="0"/>
              <a:t>Forklifts with six fatal incidents</a:t>
            </a:r>
          </a:p>
          <a:p>
            <a:pPr lvl="1"/>
            <a:r>
              <a:rPr lang="en-US" dirty="0" smtClean="0"/>
              <a:t>In FY 19 we’ve five incidents</a:t>
            </a:r>
            <a:endParaRPr lang="en-US" dirty="0"/>
          </a:p>
          <a:p>
            <a:endParaRPr lang="en-US" dirty="0" smtClean="0"/>
          </a:p>
          <a:p>
            <a:r>
              <a:rPr lang="en-US" dirty="0" smtClean="0"/>
              <a:t>Six pipe related incidents</a:t>
            </a:r>
          </a:p>
          <a:p>
            <a:pPr lvl="1"/>
            <a:r>
              <a:rPr lang="en-US" dirty="0" smtClean="0"/>
              <a:t>In FY 19 we had no pipe related fatal incidents</a:t>
            </a:r>
            <a:endParaRPr lang="en-US" dirty="0"/>
          </a:p>
          <a:p>
            <a:endParaRPr lang="en-US" dirty="0" smtClean="0"/>
          </a:p>
          <a:p>
            <a:r>
              <a:rPr lang="en-US" dirty="0"/>
              <a:t>S</a:t>
            </a:r>
            <a:r>
              <a:rPr lang="en-US" dirty="0" smtClean="0"/>
              <a:t>ix electrical related incidents in construction</a:t>
            </a:r>
          </a:p>
          <a:p>
            <a:pPr lvl="1"/>
            <a:r>
              <a:rPr lang="en-US" dirty="0" smtClean="0"/>
              <a:t>In FY 19 we’ve had five incidents</a:t>
            </a:r>
            <a:endParaRPr lang="en-US" dirty="0"/>
          </a:p>
        </p:txBody>
      </p:sp>
      <p:pic>
        <p:nvPicPr>
          <p:cNvPr id="5" name="Content Placeholder 4"/>
          <p:cNvPicPr>
            <a:picLocks noGrp="1" noChangeAspect="1"/>
          </p:cNvPicPr>
          <p:nvPr>
            <p:ph sz="half" idx="2"/>
          </p:nvPr>
        </p:nvPicPr>
        <p:blipFill>
          <a:blip r:embed="rId2"/>
          <a:stretch>
            <a:fillRect/>
          </a:stretch>
        </p:blipFill>
        <p:spPr>
          <a:xfrm>
            <a:off x="8813494" y="1825626"/>
            <a:ext cx="2540306" cy="1413333"/>
          </a:xfrm>
          <a:prstGeom prst="rect">
            <a:avLst/>
          </a:prstGeom>
        </p:spPr>
      </p:pic>
      <p:pic>
        <p:nvPicPr>
          <p:cNvPr id="7" name="Picture 6"/>
          <p:cNvPicPr>
            <a:picLocks noChangeAspect="1"/>
          </p:cNvPicPr>
          <p:nvPr/>
        </p:nvPicPr>
        <p:blipFill>
          <a:blip r:embed="rId3"/>
          <a:stretch>
            <a:fillRect/>
          </a:stretch>
        </p:blipFill>
        <p:spPr>
          <a:xfrm>
            <a:off x="8890610" y="3371641"/>
            <a:ext cx="2548815" cy="1259305"/>
          </a:xfrm>
          <a:prstGeom prst="rect">
            <a:avLst/>
          </a:prstGeom>
        </p:spPr>
      </p:pic>
      <p:pic>
        <p:nvPicPr>
          <p:cNvPr id="8" name="Picture 7"/>
          <p:cNvPicPr>
            <a:picLocks noChangeAspect="1"/>
          </p:cNvPicPr>
          <p:nvPr/>
        </p:nvPicPr>
        <p:blipFill>
          <a:blip r:embed="rId4"/>
          <a:stretch>
            <a:fillRect/>
          </a:stretch>
        </p:blipFill>
        <p:spPr>
          <a:xfrm>
            <a:off x="8890609" y="4763628"/>
            <a:ext cx="2548815" cy="1548271"/>
          </a:xfrm>
          <a:prstGeom prst="rect">
            <a:avLst/>
          </a:prstGeom>
        </p:spPr>
      </p:pic>
      <p:sp>
        <p:nvSpPr>
          <p:cNvPr id="9" name="Donut 8"/>
          <p:cNvSpPr/>
          <p:nvPr/>
        </p:nvSpPr>
        <p:spPr>
          <a:xfrm>
            <a:off x="10554160" y="5674372"/>
            <a:ext cx="1046602" cy="481243"/>
          </a:xfrm>
          <a:prstGeom prst="donut">
            <a:avLst>
              <a:gd name="adj" fmla="val 3251"/>
            </a:avLst>
          </a:prstGeom>
          <a:solidFill>
            <a:srgbClr val="FF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9523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19* Trends Appear to Be</a:t>
            </a:r>
            <a:endParaRPr lang="en-US" dirty="0"/>
          </a:p>
        </p:txBody>
      </p:sp>
      <p:sp>
        <p:nvSpPr>
          <p:cNvPr id="3" name="Content Placeholder 2"/>
          <p:cNvSpPr>
            <a:spLocks noGrp="1"/>
          </p:cNvSpPr>
          <p:nvPr>
            <p:ph sz="half" idx="1"/>
          </p:nvPr>
        </p:nvSpPr>
        <p:spPr>
          <a:xfrm>
            <a:off x="1569699" y="1825625"/>
            <a:ext cx="7174555" cy="4351338"/>
          </a:xfrm>
        </p:spPr>
        <p:txBody>
          <a:bodyPr>
            <a:normAutofit lnSpcReduction="10000"/>
          </a:bodyPr>
          <a:lstStyle/>
          <a:p>
            <a:r>
              <a:rPr lang="en-US" dirty="0" smtClean="0"/>
              <a:t>Landscapers are having a bad year:</a:t>
            </a:r>
          </a:p>
          <a:p>
            <a:pPr lvl="1"/>
            <a:r>
              <a:rPr lang="en-US" dirty="0"/>
              <a:t>Trimming trees and fell approximately </a:t>
            </a:r>
            <a:r>
              <a:rPr lang="en-US" dirty="0" smtClean="0"/>
              <a:t>30‘</a:t>
            </a:r>
          </a:p>
          <a:p>
            <a:pPr lvl="1"/>
            <a:r>
              <a:rPr lang="en-US" dirty="0" smtClean="0"/>
              <a:t>Heat related death with body temperature of 109°</a:t>
            </a:r>
          </a:p>
          <a:p>
            <a:pPr lvl="1"/>
            <a:r>
              <a:rPr lang="en-US" dirty="0"/>
              <a:t>Two died </a:t>
            </a:r>
            <a:r>
              <a:rPr lang="en-US" dirty="0" smtClean="0"/>
              <a:t>inside </a:t>
            </a:r>
            <a:r>
              <a:rPr lang="en-US" dirty="0"/>
              <a:t>hydro-mulch </a:t>
            </a:r>
            <a:r>
              <a:rPr lang="en-US" dirty="0" smtClean="0"/>
              <a:t>tank</a:t>
            </a:r>
          </a:p>
          <a:p>
            <a:pPr lvl="1"/>
            <a:r>
              <a:rPr lang="en-US" dirty="0" smtClean="0"/>
              <a:t>Trimming trees and fell approximately 15’</a:t>
            </a:r>
          </a:p>
          <a:p>
            <a:pPr lvl="1"/>
            <a:r>
              <a:rPr lang="en-US" dirty="0"/>
              <a:t>Trimming trees and 8' long </a:t>
            </a:r>
            <a:r>
              <a:rPr lang="en-US" dirty="0" smtClean="0"/>
              <a:t>section fell on worker</a:t>
            </a:r>
          </a:p>
          <a:p>
            <a:pPr lvl="1"/>
            <a:r>
              <a:rPr lang="en-US" dirty="0"/>
              <a:t>L</a:t>
            </a:r>
            <a:r>
              <a:rPr lang="en-US" dirty="0" smtClean="0"/>
              <a:t>ightning </a:t>
            </a:r>
            <a:r>
              <a:rPr lang="en-US" dirty="0"/>
              <a:t>struck </a:t>
            </a:r>
            <a:r>
              <a:rPr lang="en-US" dirty="0" smtClean="0"/>
              <a:t>employee and </a:t>
            </a:r>
            <a:r>
              <a:rPr lang="en-US" dirty="0"/>
              <a:t>a nearby </a:t>
            </a:r>
            <a:r>
              <a:rPr lang="en-US" dirty="0" smtClean="0"/>
              <a:t>tree</a:t>
            </a:r>
          </a:p>
          <a:p>
            <a:r>
              <a:rPr lang="en-US" dirty="0" smtClean="0"/>
              <a:t>FY 17 will be the second worst year for landscaping incidents with five fatal events. There were no fatal incidents in FY 18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44255" y="1825626"/>
            <a:ext cx="2609546" cy="1842992"/>
          </a:xfrm>
        </p:spPr>
      </p:pic>
    </p:spTree>
    <p:extLst>
      <p:ext uri="{BB962C8B-B14F-4D97-AF65-F5344CB8AC3E}">
        <p14:creationId xmlns:p14="http://schemas.microsoft.com/office/powerpoint/2010/main" val="235015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FY 19* </a:t>
            </a:r>
            <a:r>
              <a:rPr lang="en-US" dirty="0" smtClean="0">
                <a:solidFill>
                  <a:srgbClr val="5B9BD5">
                    <a:lumMod val="75000"/>
                  </a:srgbClr>
                </a:solidFill>
              </a:rPr>
              <a:t>Trends </a:t>
            </a:r>
            <a:r>
              <a:rPr lang="en-US" dirty="0">
                <a:solidFill>
                  <a:srgbClr val="5B9BD5">
                    <a:lumMod val="75000"/>
                  </a:srgbClr>
                </a:solidFill>
              </a:rPr>
              <a:t>Appear to Be</a:t>
            </a:r>
            <a:endParaRPr lang="en-US" dirty="0"/>
          </a:p>
        </p:txBody>
      </p:sp>
      <p:sp>
        <p:nvSpPr>
          <p:cNvPr id="3" name="Content Placeholder 2"/>
          <p:cNvSpPr>
            <a:spLocks noGrp="1"/>
          </p:cNvSpPr>
          <p:nvPr>
            <p:ph sz="half" idx="1"/>
          </p:nvPr>
        </p:nvSpPr>
        <p:spPr>
          <a:xfrm>
            <a:off x="1569700" y="1825625"/>
            <a:ext cx="7012440" cy="4351338"/>
          </a:xfrm>
        </p:spPr>
        <p:txBody>
          <a:bodyPr/>
          <a:lstStyle/>
          <a:p>
            <a:r>
              <a:rPr lang="en-US" dirty="0" smtClean="0"/>
              <a:t>Electrical fatalities in construction (again)</a:t>
            </a:r>
          </a:p>
          <a:p>
            <a:pPr lvl="1"/>
            <a:r>
              <a:rPr lang="en-US" dirty="0" smtClean="0"/>
              <a:t>Aerial </a:t>
            </a:r>
            <a:r>
              <a:rPr lang="en-US" dirty="0"/>
              <a:t>lift </a:t>
            </a:r>
            <a:r>
              <a:rPr lang="en-US" dirty="0" smtClean="0"/>
              <a:t>contacted overhead power lines</a:t>
            </a:r>
          </a:p>
          <a:p>
            <a:pPr lvl="1"/>
            <a:r>
              <a:rPr lang="en-US" dirty="0" smtClean="0"/>
              <a:t>Boom truck energized </a:t>
            </a:r>
            <a:r>
              <a:rPr lang="en-US" dirty="0"/>
              <a:t>by </a:t>
            </a:r>
            <a:r>
              <a:rPr lang="en-US" dirty="0" smtClean="0"/>
              <a:t>overhead </a:t>
            </a:r>
            <a:r>
              <a:rPr lang="en-US" dirty="0"/>
              <a:t>power </a:t>
            </a:r>
            <a:r>
              <a:rPr lang="en-US" dirty="0" smtClean="0"/>
              <a:t>line</a:t>
            </a:r>
          </a:p>
          <a:p>
            <a:pPr lvl="1"/>
            <a:r>
              <a:rPr lang="en-US" dirty="0"/>
              <a:t>S</a:t>
            </a:r>
            <a:r>
              <a:rPr lang="en-US" dirty="0" smtClean="0"/>
              <a:t>truck by lightning</a:t>
            </a:r>
          </a:p>
          <a:p>
            <a:pPr lvl="1"/>
            <a:r>
              <a:rPr lang="en-US" dirty="0" smtClean="0"/>
              <a:t>Electrocuted when they cut energized wire</a:t>
            </a:r>
          </a:p>
          <a:p>
            <a:pPr lvl="1"/>
            <a:r>
              <a:rPr lang="en-US" dirty="0" smtClean="0"/>
              <a:t>Electrocuted installing a/c unit outside a house </a:t>
            </a:r>
            <a:endParaRPr lang="en-US" dirty="0"/>
          </a:p>
        </p:txBody>
      </p:sp>
      <p:pic>
        <p:nvPicPr>
          <p:cNvPr id="5" name="Content Placeholder 4"/>
          <p:cNvPicPr>
            <a:picLocks noGrp="1" noChangeAspect="1"/>
          </p:cNvPicPr>
          <p:nvPr>
            <p:ph sz="half" idx="2"/>
          </p:nvPr>
        </p:nvPicPr>
        <p:blipFill>
          <a:blip r:embed="rId2"/>
          <a:stretch>
            <a:fillRect/>
          </a:stretch>
        </p:blipFill>
        <p:spPr>
          <a:xfrm>
            <a:off x="8760013" y="1825624"/>
            <a:ext cx="2593787" cy="1831975"/>
          </a:xfrm>
          <a:prstGeom prst="rect">
            <a:avLst/>
          </a:prstGeom>
        </p:spPr>
      </p:pic>
    </p:spTree>
    <p:extLst>
      <p:ext uri="{BB962C8B-B14F-4D97-AF65-F5344CB8AC3E}">
        <p14:creationId xmlns:p14="http://schemas.microsoft.com/office/powerpoint/2010/main" val="231825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FY 19* </a:t>
            </a:r>
            <a:r>
              <a:rPr lang="en-US" dirty="0" smtClean="0">
                <a:solidFill>
                  <a:srgbClr val="5B9BD5">
                    <a:lumMod val="75000"/>
                  </a:srgbClr>
                </a:solidFill>
              </a:rPr>
              <a:t>Trends </a:t>
            </a:r>
            <a:r>
              <a:rPr lang="en-US" dirty="0">
                <a:solidFill>
                  <a:srgbClr val="5B9BD5">
                    <a:lumMod val="75000"/>
                  </a:srgbClr>
                </a:solidFill>
              </a:rPr>
              <a:t>Appear to Be</a:t>
            </a:r>
            <a:endParaRPr lang="en-US" dirty="0"/>
          </a:p>
        </p:txBody>
      </p:sp>
      <p:sp>
        <p:nvSpPr>
          <p:cNvPr id="3" name="Content Placeholder 2"/>
          <p:cNvSpPr>
            <a:spLocks noGrp="1"/>
          </p:cNvSpPr>
          <p:nvPr>
            <p:ph sz="half" idx="1"/>
          </p:nvPr>
        </p:nvSpPr>
        <p:spPr>
          <a:xfrm>
            <a:off x="1569699" y="1825625"/>
            <a:ext cx="7067525" cy="4351338"/>
          </a:xfrm>
        </p:spPr>
        <p:txBody>
          <a:bodyPr>
            <a:normAutofit/>
          </a:bodyPr>
          <a:lstStyle/>
          <a:p>
            <a:r>
              <a:rPr lang="en-US" dirty="0" smtClean="0"/>
              <a:t>Electrical fatalities in general industry</a:t>
            </a:r>
          </a:p>
          <a:p>
            <a:r>
              <a:rPr lang="en-US" dirty="0" smtClean="0"/>
              <a:t>There has been very few electrical incidents in general industry the last few years. In FY 19 we have had three fatal events (plus the lightning incident in landscaping)</a:t>
            </a:r>
          </a:p>
          <a:p>
            <a:pPr lvl="1"/>
            <a:r>
              <a:rPr lang="en-US" dirty="0" smtClean="0"/>
              <a:t>Changing </a:t>
            </a:r>
            <a:r>
              <a:rPr lang="en-US" dirty="0"/>
              <a:t>out fluorescent lamps </a:t>
            </a:r>
            <a:r>
              <a:rPr lang="en-US" dirty="0" smtClean="0"/>
              <a:t>was shocked and fell 6</a:t>
            </a:r>
            <a:r>
              <a:rPr lang="en-US" dirty="0"/>
              <a:t>' </a:t>
            </a:r>
            <a:r>
              <a:rPr lang="en-US" dirty="0" smtClean="0"/>
              <a:t>striking </a:t>
            </a:r>
            <a:r>
              <a:rPr lang="en-US" dirty="0"/>
              <a:t>his head on the </a:t>
            </a:r>
            <a:r>
              <a:rPr lang="en-US" dirty="0" smtClean="0"/>
              <a:t>floor</a:t>
            </a:r>
          </a:p>
          <a:p>
            <a:pPr lvl="1"/>
            <a:r>
              <a:rPr lang="en-US" dirty="0" smtClean="0"/>
              <a:t>Electric </a:t>
            </a:r>
            <a:r>
              <a:rPr lang="en-US" dirty="0"/>
              <a:t>furnace operator </a:t>
            </a:r>
            <a:r>
              <a:rPr lang="en-US" dirty="0" smtClean="0"/>
              <a:t>electrocuted </a:t>
            </a:r>
            <a:r>
              <a:rPr lang="en-US" dirty="0"/>
              <a:t>near </a:t>
            </a:r>
            <a:r>
              <a:rPr lang="en-US" dirty="0" smtClean="0"/>
              <a:t>coils </a:t>
            </a:r>
          </a:p>
          <a:p>
            <a:pPr lvl="1"/>
            <a:r>
              <a:rPr lang="en-US" dirty="0" smtClean="0"/>
              <a:t>Resetting deep </a:t>
            </a:r>
            <a:r>
              <a:rPr lang="en-US" dirty="0"/>
              <a:t>fryer </a:t>
            </a:r>
            <a:r>
              <a:rPr lang="en-US" dirty="0" smtClean="0"/>
              <a:t>and reached </a:t>
            </a:r>
            <a:r>
              <a:rPr lang="en-US" dirty="0"/>
              <a:t>behind </a:t>
            </a:r>
            <a:r>
              <a:rPr lang="en-US" dirty="0" smtClean="0"/>
              <a:t>it to reset and </a:t>
            </a:r>
            <a:r>
              <a:rPr lang="en-US" dirty="0"/>
              <a:t>contacted an energized </a:t>
            </a:r>
            <a:r>
              <a:rPr lang="en-US" dirty="0" smtClean="0"/>
              <a:t>line</a:t>
            </a:r>
            <a:endParaRPr lang="en-US" dirty="0"/>
          </a:p>
        </p:txBody>
      </p:sp>
      <p:pic>
        <p:nvPicPr>
          <p:cNvPr id="5" name="Content Placeholder 4"/>
          <p:cNvPicPr>
            <a:picLocks noGrp="1" noChangeAspect="1"/>
          </p:cNvPicPr>
          <p:nvPr>
            <p:ph sz="half" idx="2"/>
          </p:nvPr>
        </p:nvPicPr>
        <p:blipFill>
          <a:blip r:embed="rId2"/>
          <a:stretch>
            <a:fillRect/>
          </a:stretch>
        </p:blipFill>
        <p:spPr>
          <a:xfrm>
            <a:off x="8756679" y="1825625"/>
            <a:ext cx="2597121" cy="1835055"/>
          </a:xfrm>
          <a:prstGeom prst="rect">
            <a:avLst/>
          </a:prstGeom>
        </p:spPr>
      </p:pic>
    </p:spTree>
    <p:extLst>
      <p:ext uri="{BB962C8B-B14F-4D97-AF65-F5344CB8AC3E}">
        <p14:creationId xmlns:p14="http://schemas.microsoft.com/office/powerpoint/2010/main" val="102241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B9BD5">
                    <a:lumMod val="75000"/>
                  </a:srgbClr>
                </a:solidFill>
              </a:rPr>
              <a:t>FY 19* </a:t>
            </a:r>
            <a:r>
              <a:rPr lang="en-US" dirty="0" smtClean="0">
                <a:solidFill>
                  <a:srgbClr val="5B9BD5">
                    <a:lumMod val="75000"/>
                  </a:srgbClr>
                </a:solidFill>
              </a:rPr>
              <a:t>Trends </a:t>
            </a:r>
            <a:r>
              <a:rPr lang="en-US" dirty="0">
                <a:solidFill>
                  <a:srgbClr val="5B9BD5">
                    <a:lumMod val="75000"/>
                  </a:srgbClr>
                </a:solidFill>
              </a:rPr>
              <a:t>Appear to Be</a:t>
            </a:r>
            <a:endParaRPr lang="en-US" dirty="0"/>
          </a:p>
        </p:txBody>
      </p:sp>
      <p:sp>
        <p:nvSpPr>
          <p:cNvPr id="3" name="Content Placeholder 2"/>
          <p:cNvSpPr>
            <a:spLocks noGrp="1"/>
          </p:cNvSpPr>
          <p:nvPr>
            <p:ph sz="half" idx="1"/>
          </p:nvPr>
        </p:nvSpPr>
        <p:spPr>
          <a:xfrm>
            <a:off x="1569699" y="1825625"/>
            <a:ext cx="7287862" cy="4351338"/>
          </a:xfrm>
        </p:spPr>
        <p:txBody>
          <a:bodyPr/>
          <a:lstStyle/>
          <a:p>
            <a:r>
              <a:rPr lang="en-US" dirty="0" smtClean="0"/>
              <a:t>Forklift fatalities (again)</a:t>
            </a:r>
          </a:p>
          <a:p>
            <a:pPr lvl="1"/>
            <a:r>
              <a:rPr lang="en-US" dirty="0"/>
              <a:t>Employee </a:t>
            </a:r>
            <a:r>
              <a:rPr lang="en-US" dirty="0" smtClean="0"/>
              <a:t>crushed working </a:t>
            </a:r>
            <a:r>
              <a:rPr lang="en-US" dirty="0"/>
              <a:t>from a basket attached to the forks of a rough terrain </a:t>
            </a:r>
            <a:r>
              <a:rPr lang="en-US" dirty="0" smtClean="0"/>
              <a:t>forklift</a:t>
            </a:r>
          </a:p>
          <a:p>
            <a:pPr lvl="1"/>
            <a:r>
              <a:rPr lang="en-US" dirty="0" smtClean="0"/>
              <a:t>Telescopic </a:t>
            </a:r>
            <a:r>
              <a:rPr lang="en-US" dirty="0"/>
              <a:t>handler tipped </a:t>
            </a:r>
            <a:r>
              <a:rPr lang="en-US" dirty="0" smtClean="0"/>
              <a:t>over</a:t>
            </a:r>
          </a:p>
          <a:p>
            <a:pPr lvl="1"/>
            <a:r>
              <a:rPr lang="en-US" dirty="0"/>
              <a:t>Crushed when </a:t>
            </a:r>
            <a:r>
              <a:rPr lang="en-US" dirty="0" smtClean="0"/>
              <a:t>forklift rolled </a:t>
            </a:r>
            <a:r>
              <a:rPr lang="en-US" dirty="0"/>
              <a:t>down </a:t>
            </a:r>
            <a:r>
              <a:rPr lang="en-US" dirty="0" smtClean="0"/>
              <a:t>trailer ramp</a:t>
            </a:r>
          </a:p>
          <a:p>
            <a:pPr lvl="1"/>
            <a:r>
              <a:rPr lang="en-US" dirty="0" smtClean="0"/>
              <a:t>Operator </a:t>
            </a:r>
            <a:r>
              <a:rPr lang="en-US" dirty="0"/>
              <a:t>fell approximately 32’ </a:t>
            </a:r>
            <a:r>
              <a:rPr lang="en-US" dirty="0" smtClean="0"/>
              <a:t>from elevated rack </a:t>
            </a:r>
          </a:p>
          <a:p>
            <a:pPr lvl="1"/>
            <a:r>
              <a:rPr lang="en-US" dirty="0" smtClean="0"/>
              <a:t>Forklift operator ran over employee he didn’t see</a:t>
            </a:r>
            <a:endParaRPr lang="en-US" dirty="0"/>
          </a:p>
        </p:txBody>
      </p:sp>
      <p:pic>
        <p:nvPicPr>
          <p:cNvPr id="5" name="Content Placeholder 4"/>
          <p:cNvPicPr>
            <a:picLocks noGrp="1" noChangeAspect="1"/>
          </p:cNvPicPr>
          <p:nvPr>
            <p:ph sz="half" idx="2"/>
          </p:nvPr>
        </p:nvPicPr>
        <p:blipFill>
          <a:blip r:embed="rId2"/>
          <a:stretch>
            <a:fillRect/>
          </a:stretch>
        </p:blipFill>
        <p:spPr>
          <a:xfrm>
            <a:off x="8756679" y="1825625"/>
            <a:ext cx="2597121" cy="1835055"/>
          </a:xfrm>
          <a:prstGeom prst="rect">
            <a:avLst/>
          </a:prstGeom>
        </p:spPr>
      </p:pic>
    </p:spTree>
    <p:extLst>
      <p:ext uri="{BB962C8B-B14F-4D97-AF65-F5344CB8AC3E}">
        <p14:creationId xmlns:p14="http://schemas.microsoft.com/office/powerpoint/2010/main" val="28099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5B9BD5">
                    <a:lumMod val="75000"/>
                  </a:srgbClr>
                </a:solidFill>
              </a:rPr>
              <a:t>FY 20 Region </a:t>
            </a:r>
            <a:r>
              <a:rPr lang="en-US" dirty="0">
                <a:solidFill>
                  <a:srgbClr val="5B9BD5">
                    <a:lumMod val="75000"/>
                  </a:srgbClr>
                </a:solidFill>
              </a:rPr>
              <a:t>VI </a:t>
            </a:r>
            <a:r>
              <a:rPr lang="en-US" dirty="0" smtClean="0">
                <a:solidFill>
                  <a:srgbClr val="5B9BD5">
                    <a:lumMod val="75000"/>
                  </a:srgbClr>
                </a:solidFill>
              </a:rPr>
              <a:t>Emphasis </a:t>
            </a:r>
            <a:r>
              <a:rPr lang="en-US" dirty="0">
                <a:solidFill>
                  <a:srgbClr val="5B9BD5">
                    <a:lumMod val="75000"/>
                  </a:srgbClr>
                </a:solidFill>
              </a:rPr>
              <a:t>Programs</a:t>
            </a:r>
            <a:endParaRPr lang="en-US" dirty="0"/>
          </a:p>
        </p:txBody>
      </p:sp>
      <p:sp>
        <p:nvSpPr>
          <p:cNvPr id="3" name="Content Placeholder 2"/>
          <p:cNvSpPr>
            <a:spLocks noGrp="1"/>
          </p:cNvSpPr>
          <p:nvPr>
            <p:ph sz="half" idx="1"/>
          </p:nvPr>
        </p:nvSpPr>
        <p:spPr/>
        <p:txBody>
          <a:bodyPr>
            <a:normAutofit lnSpcReduction="10000"/>
          </a:bodyPr>
          <a:lstStyle/>
          <a:p>
            <a:r>
              <a:rPr lang="en-US" dirty="0"/>
              <a:t>Fall Hazards in Non-Construction Industries</a:t>
            </a:r>
          </a:p>
          <a:p>
            <a:r>
              <a:rPr lang="en-US" dirty="0"/>
              <a:t>Safety &amp; Health Hazards in the Manufacture of Fabricated Metal Products</a:t>
            </a:r>
          </a:p>
          <a:p>
            <a:r>
              <a:rPr lang="en-US" dirty="0"/>
              <a:t>High Noise in Manufacturing Industries</a:t>
            </a:r>
          </a:p>
          <a:p>
            <a:r>
              <a:rPr lang="en-US" dirty="0"/>
              <a:t>Heat Illnesses</a:t>
            </a:r>
          </a:p>
          <a:p>
            <a:r>
              <a:rPr lang="en-US" dirty="0"/>
              <a:t>Grain Handling Facilities</a:t>
            </a:r>
          </a:p>
          <a:p>
            <a:r>
              <a:rPr lang="en-US" dirty="0"/>
              <a:t>Poultry Processing </a:t>
            </a:r>
            <a:r>
              <a:rPr lang="en-US" dirty="0" smtClean="0"/>
              <a:t>Facilities</a:t>
            </a:r>
            <a:endParaRPr lang="en-US" dirty="0"/>
          </a:p>
        </p:txBody>
      </p:sp>
      <p:sp>
        <p:nvSpPr>
          <p:cNvPr id="4" name="Content Placeholder 3"/>
          <p:cNvSpPr>
            <a:spLocks noGrp="1"/>
          </p:cNvSpPr>
          <p:nvPr>
            <p:ph sz="half" idx="2"/>
          </p:nvPr>
        </p:nvSpPr>
        <p:spPr/>
        <p:txBody>
          <a:bodyPr>
            <a:normAutofit lnSpcReduction="10000"/>
          </a:bodyPr>
          <a:lstStyle/>
          <a:p>
            <a:r>
              <a:rPr lang="en-US" dirty="0"/>
              <a:t>Upstream Oil and Gas Industry</a:t>
            </a:r>
          </a:p>
          <a:p>
            <a:r>
              <a:rPr lang="en-US" dirty="0"/>
              <a:t>Health Hazards in the Healthcare Industry</a:t>
            </a:r>
          </a:p>
          <a:p>
            <a:r>
              <a:rPr lang="en-US" dirty="0"/>
              <a:t>Fertilizer Grade Ammonium Nitrate (FGAN) and Agricultural Anhydrous Ammonia Facilities</a:t>
            </a:r>
          </a:p>
          <a:p>
            <a:r>
              <a:rPr lang="en-US" dirty="0"/>
              <a:t>Construction</a:t>
            </a:r>
          </a:p>
          <a:p>
            <a:r>
              <a:rPr lang="en-US" dirty="0"/>
              <a:t>Cranes in </a:t>
            </a:r>
            <a:r>
              <a:rPr lang="en-US" dirty="0" smtClean="0"/>
              <a:t>Construction</a:t>
            </a:r>
            <a:endParaRPr lang="en-US" dirty="0"/>
          </a:p>
        </p:txBody>
      </p:sp>
    </p:spTree>
    <p:extLst>
      <p:ext uri="{BB962C8B-B14F-4D97-AF65-F5344CB8AC3E}">
        <p14:creationId xmlns:p14="http://schemas.microsoft.com/office/powerpoint/2010/main" val="428283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DD01B8-816B-49B7-8C81-03AB51D87C54}">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Cloud skipper design slides</Template>
  <TotalTime>2842</TotalTime>
  <Words>1595</Words>
  <Application>Microsoft Office PowerPoint</Application>
  <PresentationFormat>Widescreen</PresentationFormat>
  <Paragraphs>163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Cambria</vt:lpstr>
      <vt:lpstr>Cloud skipper design template</vt:lpstr>
      <vt:lpstr>Overall OSHA Update </vt:lpstr>
      <vt:lpstr>Houston Fatality/Catastrophe Events</vt:lpstr>
      <vt:lpstr>Houston Area Fatal Incidents by Month </vt:lpstr>
      <vt:lpstr>FY 18 the Trends Were….</vt:lpstr>
      <vt:lpstr>FY 19* Trends Appear to Be</vt:lpstr>
      <vt:lpstr>FY 19* Trends Appear to Be</vt:lpstr>
      <vt:lpstr>FY 19* Trends Appear to Be</vt:lpstr>
      <vt:lpstr>FY 19* Trends Appear to Be</vt:lpstr>
      <vt:lpstr>FY 20 Region VI Emphasis Programs</vt:lpstr>
      <vt:lpstr>Recordkeeping vs. Reporting</vt:lpstr>
      <vt:lpstr>Respirable Crystalline Silica</vt:lpstr>
      <vt:lpstr>Respirable Crystalline Silica</vt:lpstr>
      <vt:lpstr>Other Things to Watch For</vt:lpstr>
      <vt:lpstr>Excavation Safety</vt:lpstr>
      <vt:lpstr>OSHA Regulatory Agenda</vt:lpstr>
      <vt:lpstr>OSHA Regulatory Agenda</vt:lpstr>
      <vt:lpstr>Multi-Employer Worksites</vt:lpstr>
      <vt:lpstr>Multi-Employer Worksites</vt:lpstr>
      <vt:lpstr>Multi-Employer Worksites</vt:lpstr>
      <vt:lpstr>Multi-Employer Worksites</vt:lpstr>
      <vt:lpstr>Multi-Employer Worksites</vt:lpstr>
      <vt:lpstr>Multi-Employer Worksites</vt:lpstr>
      <vt:lpstr>Multi-Employer Worksites</vt:lpstr>
      <vt:lpstr>Multi-Employer Worksites</vt:lpstr>
      <vt:lpstr>Multi-Employer Worksites</vt:lpstr>
      <vt:lpstr>Multi-Employer Worksites</vt:lpstr>
      <vt:lpstr>Campaigns</vt:lpstr>
      <vt:lpstr>Questions?</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ymshelton@sbcglobal.net</dc:creator>
  <cp:lastModifiedBy>James Shelton</cp:lastModifiedBy>
  <cp:revision>155</cp:revision>
  <cp:lastPrinted>2019-09-26T01:35:40Z</cp:lastPrinted>
  <dcterms:created xsi:type="dcterms:W3CDTF">2017-05-15T20:27:28Z</dcterms:created>
  <dcterms:modified xsi:type="dcterms:W3CDTF">2019-09-26T01:35:54Z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