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2"/>
  </p:sldMasterIdLst>
  <p:notesMasterIdLst>
    <p:notesMasterId r:id="rId28"/>
  </p:notesMasterIdLst>
  <p:handoutMasterIdLst>
    <p:handoutMasterId r:id="rId29"/>
  </p:handoutMasterIdLst>
  <p:sldIdLst>
    <p:sldId id="265" r:id="rId3"/>
    <p:sldId id="308" r:id="rId4"/>
    <p:sldId id="309" r:id="rId5"/>
    <p:sldId id="321" r:id="rId6"/>
    <p:sldId id="310" r:id="rId7"/>
    <p:sldId id="279" r:id="rId8"/>
    <p:sldId id="280" r:id="rId9"/>
    <p:sldId id="283" r:id="rId10"/>
    <p:sldId id="319" r:id="rId11"/>
    <p:sldId id="311" r:id="rId12"/>
    <p:sldId id="284" r:id="rId13"/>
    <p:sldId id="285" r:id="rId14"/>
    <p:sldId id="286" r:id="rId15"/>
    <p:sldId id="287" r:id="rId16"/>
    <p:sldId id="288" r:id="rId17"/>
    <p:sldId id="290" r:id="rId18"/>
    <p:sldId id="305" r:id="rId19"/>
    <p:sldId id="313" r:id="rId20"/>
    <p:sldId id="314" r:id="rId21"/>
    <p:sldId id="315" r:id="rId22"/>
    <p:sldId id="316" r:id="rId23"/>
    <p:sldId id="320" r:id="rId24"/>
    <p:sldId id="318" r:id="rId25"/>
    <p:sldId id="322" r:id="rId26"/>
    <p:sldId id="317" r:id="rId2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showGuides="1">
      <p:cViewPr varScale="1">
        <p:scale>
          <a:sx n="40" d="100"/>
          <a:sy n="40" d="100"/>
        </p:scale>
        <p:origin x="66" y="57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24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aseline="0" dirty="0" smtClean="0">
                <a:solidFill>
                  <a:schemeClr val="tx1"/>
                </a:solidFill>
              </a:rPr>
              <a:t>Excavation or Trenching Cave-In 651XXX </a:t>
            </a:r>
            <a:endParaRPr lang="en-US" sz="2400" dirty="0">
              <a:solidFill>
                <a:schemeClr val="tx1"/>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Sheet1!$A$2:$A$8</c:f>
              <c:numCache>
                <c:formatCode>General</c:formatCode>
                <c:ptCount val="7"/>
                <c:pt idx="0">
                  <c:v>2011</c:v>
                </c:pt>
                <c:pt idx="1">
                  <c:v>2012</c:v>
                </c:pt>
                <c:pt idx="2">
                  <c:v>2013</c:v>
                </c:pt>
                <c:pt idx="3">
                  <c:v>2014</c:v>
                </c:pt>
                <c:pt idx="4">
                  <c:v>2015</c:v>
                </c:pt>
                <c:pt idx="5">
                  <c:v>2016</c:v>
                </c:pt>
                <c:pt idx="6">
                  <c:v>2017</c:v>
                </c:pt>
              </c:numCache>
            </c:numRef>
          </c:cat>
          <c:val>
            <c:numRef>
              <c:f>Sheet1!$B$2:$B$8</c:f>
              <c:numCache>
                <c:formatCode>General</c:formatCode>
                <c:ptCount val="7"/>
                <c:pt idx="0">
                  <c:v>19</c:v>
                </c:pt>
                <c:pt idx="1">
                  <c:v>15</c:v>
                </c:pt>
                <c:pt idx="2">
                  <c:v>22</c:v>
                </c:pt>
                <c:pt idx="3">
                  <c:v>13</c:v>
                </c:pt>
                <c:pt idx="4">
                  <c:v>25</c:v>
                </c:pt>
                <c:pt idx="5">
                  <c:v>36</c:v>
                </c:pt>
                <c:pt idx="6">
                  <c:v>23</c:v>
                </c:pt>
              </c:numCache>
            </c:numRef>
          </c:val>
          <c:smooth val="0"/>
          <c:extLst>
            <c:ext xmlns:c16="http://schemas.microsoft.com/office/drawing/2014/chart" uri="{C3380CC4-5D6E-409C-BE32-E72D297353CC}">
              <c16:uniqueId val="{00000000-F65F-4B47-8081-0F03BD9C205E}"/>
            </c:ext>
          </c:extLst>
        </c:ser>
        <c:dLbls>
          <c:dLblPos val="t"/>
          <c:showLegendKey val="0"/>
          <c:showVal val="1"/>
          <c:showCatName val="0"/>
          <c:showSerName val="0"/>
          <c:showPercent val="0"/>
          <c:showBubbleSize val="0"/>
        </c:dLbls>
        <c:smooth val="0"/>
        <c:axId val="340842432"/>
        <c:axId val="340842824"/>
      </c:lineChart>
      <c:catAx>
        <c:axId val="34084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40842824"/>
        <c:crosses val="autoZero"/>
        <c:auto val="1"/>
        <c:lblAlgn val="ctr"/>
        <c:lblOffset val="100"/>
        <c:noMultiLvlLbl val="0"/>
      </c:catAx>
      <c:valAx>
        <c:axId val="340842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40842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41658A34-83F4-4B2E-BC5A-DE51EE8822F9}" type="datetimeFigureOut">
              <a:rPr lang="en-US" smtClean="0"/>
              <a:t>4/18/2019</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B78FE58C-C1A6-4C4C-90C2-B7F5B0504B2D}" type="slidenum">
              <a:rPr lang="en-US" smtClean="0"/>
              <a:t>‹#›</a:t>
            </a:fld>
            <a:endParaRPr lang="en-US"/>
          </a:p>
        </p:txBody>
      </p:sp>
    </p:spTree>
    <p:extLst>
      <p:ext uri="{BB962C8B-B14F-4D97-AF65-F5344CB8AC3E}">
        <p14:creationId xmlns:p14="http://schemas.microsoft.com/office/powerpoint/2010/main" val="403460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7F2E1917-0BAF-4687-978A-82FFF05559C3}" type="datetimeFigureOut">
              <a:rPr lang="en-US" smtClean="0"/>
              <a:t>4/18/2019</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810E1E9A-E921-4174-A0FC-51868D7AC568}" type="slidenum">
              <a:rPr lang="en-US" smtClean="0"/>
              <a:t>‹#›</a:t>
            </a:fld>
            <a:endParaRPr lang="en-US"/>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EAB7D7-3608-4730-B2E2-670834DF882C}"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p:cNvSpPr>
            <a:spLocks noGrp="1"/>
          </p:cNvSpPr>
          <p:nvPr>
            <p:ph type="ctrTitle"/>
          </p:nvPr>
        </p:nvSpPr>
        <p:spPr>
          <a:xfrm>
            <a:off x="1524000" y="1041400"/>
            <a:ext cx="9144000" cy="2387600"/>
          </a:xfrm>
        </p:spPr>
        <p:txBody>
          <a:bodyPr anchor="b"/>
          <a:lstStyle>
            <a:lvl1pPr algn="ctr">
              <a:defRPr sz="6000"/>
            </a:lvl1pPr>
          </a:lstStyle>
          <a:p>
            <a:r>
              <a:rPr lang="en-US" smtClean="0"/>
              <a:t>Click to edit Master title style</a:t>
            </a:r>
            <a:endParaRPr lang="en-US" dirty="0"/>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EAB7D7-3608-4730-B2E2-670834DF882C}"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
        <p:nvSpPr>
          <p:cNvPr id="3" name="Vertical Text Placeholder 2"/>
          <p:cNvSpPr>
            <a:spLocks noGrp="1"/>
          </p:cNvSpPr>
          <p:nvPr>
            <p:ph type="body" orient="vert" idx="1"/>
          </p:nvPr>
        </p:nvSpPr>
        <p:spPr>
          <a:xfrm>
            <a:off x="1562100" y="1825625"/>
            <a:ext cx="9791700" cy="4351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EAB7D7-3608-4730-B2E2-670834DF882C}"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
        <p:nvSpPr>
          <p:cNvPr id="3" name="Vertical Text Placeholder 2"/>
          <p:cNvSpPr>
            <a:spLocks noGrp="1"/>
          </p:cNvSpPr>
          <p:nvPr>
            <p:ph type="body" orient="vert" idx="1"/>
          </p:nvPr>
        </p:nvSpPr>
        <p:spPr>
          <a:xfrm>
            <a:off x="1562100" y="365125"/>
            <a:ext cx="70104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EAB7D7-3608-4730-B2E2-670834DF882C}"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
        <p:nvSpPr>
          <p:cNvPr id="3" name="Picture Placeholder 2"/>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Title 1"/>
          <p:cNvSpPr>
            <a:spLocks noGrp="1"/>
          </p:cNvSpPr>
          <p:nvPr>
            <p:ph type="title"/>
          </p:nvPr>
        </p:nvSpPr>
        <p:spPr>
          <a:xfrm>
            <a:off x="1562100" y="457200"/>
            <a:ext cx="3932237"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EAB7D7-3608-4730-B2E2-670834DF882C}"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EAB7D7-3608-4730-B2E2-670834DF882C}"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
        <p:nvSpPr>
          <p:cNvPr id="3" name="Text Placeholder 2"/>
          <p:cNvSpPr>
            <a:spLocks noGrp="1"/>
          </p:cNvSpPr>
          <p:nvPr>
            <p:ph type="body" idx="1"/>
          </p:nvPr>
        </p:nvSpPr>
        <p:spPr>
          <a:xfrm>
            <a:off x="1241658" y="4589463"/>
            <a:ext cx="10105791"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2" name="Title 1"/>
          <p:cNvSpPr>
            <a:spLocks noGrp="1"/>
          </p:cNvSpPr>
          <p:nvPr>
            <p:ph type="title"/>
          </p:nvPr>
        </p:nvSpPr>
        <p:spPr>
          <a:xfrm>
            <a:off x="1241658" y="1709738"/>
            <a:ext cx="10105791" cy="2862262"/>
          </a:xfrm>
        </p:spPr>
        <p:txBody>
          <a:bodyPr anchor="b"/>
          <a:lstStyle>
            <a:lvl1pPr>
              <a:defRPr sz="6000"/>
            </a:lvl1pPr>
          </a:lstStyle>
          <a:p>
            <a:r>
              <a:rPr lang="en-US" smtClean="0"/>
              <a:t>Click to edit Master title style</a:t>
            </a:r>
            <a:endParaRPr lang="en-US"/>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EAB7D7-3608-4730-B2E2-670834DF882C}"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
        <p:nvSpPr>
          <p:cNvPr id="4" name="Content Placeholder 3"/>
          <p:cNvSpPr>
            <a:spLocks noGrp="1"/>
          </p:cNvSpPr>
          <p:nvPr>
            <p:ph sz="half" idx="2"/>
          </p:nvPr>
        </p:nvSpPr>
        <p:spPr>
          <a:xfrm>
            <a:off x="6605325"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Content Placeholder 2"/>
          <p:cNvSpPr>
            <a:spLocks noGrp="1"/>
          </p:cNvSpPr>
          <p:nvPr>
            <p:ph sz="half" idx="1"/>
          </p:nvPr>
        </p:nvSpPr>
        <p:spPr>
          <a:xfrm>
            <a:off x="1569700"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4EAB7D7-3608-4730-B2E2-670834DF882C}" type="datetimeFigureOut">
              <a:rPr lang="en-US" smtClean="0"/>
              <a:t>4/18/2019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B7BAC7-FE87-40F6-AA24-4F4685D1B022}" type="slidenum">
              <a:rPr lang="en-US" smtClean="0"/>
              <a:t>‹#›</a:t>
            </a:fld>
            <a:endParaRPr lang="en-US"/>
          </a:p>
        </p:txBody>
      </p:sp>
      <p:sp>
        <p:nvSpPr>
          <p:cNvPr id="6" name="Content Placeholder 5"/>
          <p:cNvSpPr>
            <a:spLocks noGrp="1"/>
          </p:cNvSpPr>
          <p:nvPr>
            <p:ph sz="quarter" idx="4"/>
          </p:nvPr>
        </p:nvSpPr>
        <p:spPr>
          <a:xfrm>
            <a:off x="659892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98920" y="1489075"/>
            <a:ext cx="4754880" cy="641350"/>
          </a:xfrm>
          <a:noFill/>
          <a:ln>
            <a:noFill/>
          </a:ln>
        </p:spPr>
        <p:txBody>
          <a:bodyPr anchor="b"/>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6210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1562100" y="1489075"/>
            <a:ext cx="4754880" cy="641350"/>
          </a:xfrm>
          <a:noFill/>
          <a:ln>
            <a:noFill/>
          </a:ln>
        </p:spPr>
        <p:txBody>
          <a:bodyPr anchor="b"/>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2324100" y="274638"/>
            <a:ext cx="902335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EAB7D7-3608-4730-B2E2-670834DF882C}" type="datetimeFigureOut">
              <a:rPr lang="en-US" smtClean="0"/>
              <a:t>4/18/2019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B7BAC7-FE87-40F6-AA24-4F4685D1B022}"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AB7D7-3608-4730-B2E2-670834DF882C}" type="datetimeFigureOut">
              <a:rPr lang="en-US" smtClean="0"/>
              <a:t>4/18/2019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EAB7D7-3608-4730-B2E2-670834DF882C}"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
        <p:nvSpPr>
          <p:cNvPr id="3" name="Content Placeholder 2"/>
          <p:cNvSpPr>
            <a:spLocks noGrp="1"/>
          </p:cNvSpPr>
          <p:nvPr>
            <p:ph idx="1"/>
          </p:nvPr>
        </p:nvSpPr>
        <p:spPr>
          <a:xfrm>
            <a:off x="5678905" y="987425"/>
            <a:ext cx="567648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 name="Title 1"/>
          <p:cNvSpPr>
            <a:spLocks noGrp="1"/>
          </p:cNvSpPr>
          <p:nvPr>
            <p:ph type="title"/>
          </p:nvPr>
        </p:nvSpPr>
        <p:spPr>
          <a:xfrm>
            <a:off x="1562100" y="457200"/>
            <a:ext cx="3932237"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EAB7D7-3608-4730-B2E2-670834DF882C}"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
        <p:nvSpPr>
          <p:cNvPr id="3" name="Picture Placeholder 2"/>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Title 1"/>
          <p:cNvSpPr>
            <a:spLocks noGrp="1"/>
          </p:cNvSpPr>
          <p:nvPr>
            <p:ph type="title"/>
          </p:nvPr>
        </p:nvSpPr>
        <p:spPr>
          <a:xfrm>
            <a:off x="1562100" y="457200"/>
            <a:ext cx="3932237"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B7D7-3608-4730-B2E2-670834DF882C}" type="datetimeFigureOut">
              <a:rPr lang="en-US" smtClean="0"/>
              <a:pPr/>
              <a:t>4/18/2019</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7BAC7-FE87-40F6-AA24-4F4685D1B022}" type="slidenum">
              <a:rPr lang="en-US" smtClean="0"/>
              <a:t>‹#›</a:t>
            </a:fld>
            <a:endParaRPr lang="en-US"/>
          </a:p>
        </p:txBody>
      </p:sp>
      <p:sp>
        <p:nvSpPr>
          <p:cNvPr id="3" name="Text Placeholder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shelton.james@dol.gov"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Jim Shelton, CAS</a:t>
            </a:r>
          </a:p>
          <a:p>
            <a:r>
              <a:rPr lang="en-US" dirty="0" smtClean="0"/>
              <a:t>Houston North Area Office</a:t>
            </a:r>
            <a:endParaRPr lang="en-US" dirty="0"/>
          </a:p>
        </p:txBody>
      </p:sp>
      <p:sp>
        <p:nvSpPr>
          <p:cNvPr id="2" name="Title 1"/>
          <p:cNvSpPr>
            <a:spLocks noGrp="1"/>
          </p:cNvSpPr>
          <p:nvPr>
            <p:ph type="ctrTitle"/>
          </p:nvPr>
        </p:nvSpPr>
        <p:spPr/>
        <p:txBody>
          <a:bodyPr/>
          <a:lstStyle/>
          <a:p>
            <a:r>
              <a:rPr lang="en-US" dirty="0" smtClean="0"/>
              <a:t>Let’s Talk about Excavations…</a:t>
            </a:r>
            <a:endParaRPr lang="en-US" dirty="0"/>
          </a:p>
        </p:txBody>
      </p:sp>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marR="0" indent="0" algn="ctr">
              <a:lnSpc>
                <a:spcPct val="107000"/>
              </a:lnSpc>
              <a:spcBef>
                <a:spcPts val="0"/>
              </a:spcBef>
              <a:spcAft>
                <a:spcPts val="800"/>
              </a:spcAft>
              <a:buNone/>
            </a:pPr>
            <a:endParaRPr lang="en-US" sz="4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4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Safety </a:t>
            </a:r>
            <a:r>
              <a:rPr lang="en-US" sz="4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doesn’t have shortcuts. You might save a minute but may lose your </a:t>
            </a:r>
            <a:r>
              <a:rPr lang="en-US" sz="4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life</a:t>
            </a:r>
            <a:endParaRPr lang="en-US" sz="4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p:txBody>
          <a:bodyPr/>
          <a:lstStyle/>
          <a:p>
            <a:r>
              <a:rPr lang="en-US" dirty="0"/>
              <a:t>Fatalities Can be Prevented</a:t>
            </a:r>
          </a:p>
        </p:txBody>
      </p:sp>
    </p:spTree>
    <p:extLst>
      <p:ext uri="{BB962C8B-B14F-4D97-AF65-F5344CB8AC3E}">
        <p14:creationId xmlns:p14="http://schemas.microsoft.com/office/powerpoint/2010/main" val="41310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solidFill>
                  <a:srgbClr val="FF0000"/>
                </a:solidFill>
              </a:rPr>
              <a:t>5 Feet</a:t>
            </a:r>
          </a:p>
          <a:p>
            <a:pPr lvl="1"/>
            <a:r>
              <a:rPr lang="en-US" dirty="0" smtClean="0"/>
              <a:t>1926.652(a</a:t>
            </a:r>
            <a:r>
              <a:rPr lang="en-US" dirty="0"/>
              <a:t>)(1)(</a:t>
            </a:r>
            <a:r>
              <a:rPr lang="en-US" dirty="0" smtClean="0"/>
              <a:t>ii) Unless it’s in stable rock or an examination by a competent person determines an excavation less than 5 feet doesn’t pose a cave-in hazard</a:t>
            </a:r>
            <a:endParaRPr lang="en-US" dirty="0"/>
          </a:p>
        </p:txBody>
      </p:sp>
      <p:sp>
        <p:nvSpPr>
          <p:cNvPr id="3" name="Content Placeholder 2"/>
          <p:cNvSpPr>
            <a:spLocks noGrp="1"/>
          </p:cNvSpPr>
          <p:nvPr>
            <p:ph sz="half" idx="1"/>
          </p:nvPr>
        </p:nvSpPr>
        <p:spPr/>
        <p:txBody>
          <a:bodyPr/>
          <a:lstStyle/>
          <a:p>
            <a:r>
              <a:rPr lang="en-US" dirty="0" smtClean="0"/>
              <a:t>An excavation requires protection from cave-in at what depth?</a:t>
            </a:r>
          </a:p>
          <a:p>
            <a:pPr lvl="1"/>
            <a:r>
              <a:rPr lang="en-US" dirty="0" smtClean="0"/>
              <a:t>  4 Feet</a:t>
            </a:r>
          </a:p>
          <a:p>
            <a:pPr lvl="1"/>
            <a:r>
              <a:rPr lang="en-US" dirty="0" smtClean="0"/>
              <a:t>  5 Feet</a:t>
            </a:r>
          </a:p>
          <a:p>
            <a:pPr lvl="1"/>
            <a:r>
              <a:rPr lang="en-US" dirty="0" smtClean="0"/>
              <a:t>  6 Feet</a:t>
            </a:r>
          </a:p>
          <a:p>
            <a:pPr lvl="1"/>
            <a:r>
              <a:rPr lang="en-US" dirty="0" smtClean="0"/>
              <a:t>10 Feet </a:t>
            </a:r>
            <a:endParaRPr lang="en-US" dirty="0"/>
          </a:p>
        </p:txBody>
      </p:sp>
      <p:sp>
        <p:nvSpPr>
          <p:cNvPr id="4" name="Title 3"/>
          <p:cNvSpPr>
            <a:spLocks noGrp="1"/>
          </p:cNvSpPr>
          <p:nvPr>
            <p:ph type="title"/>
          </p:nvPr>
        </p:nvSpPr>
        <p:spPr/>
        <p:txBody>
          <a:bodyPr/>
          <a:lstStyle/>
          <a:p>
            <a:r>
              <a:rPr lang="en-US" dirty="0" smtClean="0"/>
              <a:t>Safety Quiz</a:t>
            </a:r>
            <a:endParaRPr lang="en-US" dirty="0"/>
          </a:p>
        </p:txBody>
      </p:sp>
    </p:spTree>
    <p:extLst>
      <p:ext uri="{BB962C8B-B14F-4D97-AF65-F5344CB8AC3E}">
        <p14:creationId xmlns:p14="http://schemas.microsoft.com/office/powerpoint/2010/main" val="63082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6605325" y="1825624"/>
            <a:ext cx="4754880" cy="4575175"/>
          </a:xfrm>
        </p:spPr>
        <p:txBody>
          <a:bodyPr>
            <a:normAutofit/>
          </a:bodyPr>
          <a:lstStyle/>
          <a:p>
            <a:r>
              <a:rPr lang="en-US" dirty="0" smtClean="0">
                <a:solidFill>
                  <a:srgbClr val="FF0000"/>
                </a:solidFill>
              </a:rPr>
              <a:t>One </a:t>
            </a:r>
            <a:r>
              <a:rPr lang="en-US" dirty="0">
                <a:solidFill>
                  <a:srgbClr val="FF0000"/>
                </a:solidFill>
              </a:rPr>
              <a:t>who is capable of identifying existing and predictable hazards in the surroundings or working conditions which are unsanitary, hazardous, or dangerous to employees </a:t>
            </a:r>
            <a:r>
              <a:rPr lang="en-US" b="1" u="sng" dirty="0">
                <a:solidFill>
                  <a:srgbClr val="FF0000"/>
                </a:solidFill>
              </a:rPr>
              <a:t>and</a:t>
            </a:r>
            <a:r>
              <a:rPr lang="en-US" dirty="0">
                <a:solidFill>
                  <a:srgbClr val="FF0000"/>
                </a:solidFill>
              </a:rPr>
              <a:t> has the authorization to take prompt corrective action to eliminate </a:t>
            </a:r>
            <a:r>
              <a:rPr lang="en-US" dirty="0" smtClean="0">
                <a:solidFill>
                  <a:srgbClr val="FF0000"/>
                </a:solidFill>
              </a:rPr>
              <a:t>them</a:t>
            </a:r>
          </a:p>
          <a:p>
            <a:pPr lvl="1"/>
            <a:r>
              <a:rPr lang="en-US" dirty="0">
                <a:solidFill>
                  <a:srgbClr val="FF0000"/>
                </a:solidFill>
              </a:rPr>
              <a:t>1926.650(b)</a:t>
            </a:r>
          </a:p>
          <a:p>
            <a:endParaRPr lang="en-US" dirty="0"/>
          </a:p>
        </p:txBody>
      </p:sp>
      <p:sp>
        <p:nvSpPr>
          <p:cNvPr id="3" name="Content Placeholder 2"/>
          <p:cNvSpPr>
            <a:spLocks noGrp="1"/>
          </p:cNvSpPr>
          <p:nvPr>
            <p:ph sz="half" idx="1"/>
          </p:nvPr>
        </p:nvSpPr>
        <p:spPr/>
        <p:txBody>
          <a:bodyPr>
            <a:normAutofit/>
          </a:bodyPr>
          <a:lstStyle/>
          <a:p>
            <a:r>
              <a:rPr lang="en-US" dirty="0" smtClean="0"/>
              <a:t>What is a competent person considered in an OSHA standard?</a:t>
            </a:r>
            <a:endParaRPr lang="en-US" dirty="0"/>
          </a:p>
        </p:txBody>
      </p:sp>
      <p:sp>
        <p:nvSpPr>
          <p:cNvPr id="4" name="Title 3"/>
          <p:cNvSpPr>
            <a:spLocks noGrp="1"/>
          </p:cNvSpPr>
          <p:nvPr>
            <p:ph type="title"/>
          </p:nvPr>
        </p:nvSpPr>
        <p:spPr/>
        <p:txBody>
          <a:bodyPr/>
          <a:lstStyle/>
          <a:p>
            <a:r>
              <a:rPr lang="en-US" dirty="0">
                <a:solidFill>
                  <a:srgbClr val="5B9BD5"/>
                </a:solidFill>
              </a:rPr>
              <a:t>Safety Quiz</a:t>
            </a:r>
            <a:endParaRPr lang="en-US" dirty="0"/>
          </a:p>
        </p:txBody>
      </p:sp>
    </p:spTree>
    <p:extLst>
      <p:ext uri="{BB962C8B-B14F-4D97-AF65-F5344CB8AC3E}">
        <p14:creationId xmlns:p14="http://schemas.microsoft.com/office/powerpoint/2010/main" val="306298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solidFill>
                  <a:srgbClr val="FF0000"/>
                </a:solidFill>
              </a:rPr>
              <a:t>4 Feet</a:t>
            </a:r>
          </a:p>
          <a:p>
            <a:pPr lvl="1"/>
            <a:r>
              <a:rPr lang="en-US" dirty="0" smtClean="0">
                <a:solidFill>
                  <a:srgbClr val="FF0000"/>
                </a:solidFill>
              </a:rPr>
              <a:t>1926.651(C)(2) and must have no more than 25 feet of lateral travel to reach</a:t>
            </a:r>
            <a:endParaRPr lang="en-US" dirty="0">
              <a:solidFill>
                <a:srgbClr val="FF0000"/>
              </a:solidFill>
            </a:endParaRPr>
          </a:p>
        </p:txBody>
      </p:sp>
      <p:sp>
        <p:nvSpPr>
          <p:cNvPr id="3" name="Content Placeholder 2"/>
          <p:cNvSpPr>
            <a:spLocks noGrp="1"/>
          </p:cNvSpPr>
          <p:nvPr>
            <p:ph sz="half" idx="1"/>
          </p:nvPr>
        </p:nvSpPr>
        <p:spPr/>
        <p:txBody>
          <a:bodyPr/>
          <a:lstStyle/>
          <a:p>
            <a:r>
              <a:rPr lang="en-US" dirty="0" smtClean="0"/>
              <a:t>A means of </a:t>
            </a:r>
            <a:r>
              <a:rPr lang="en-US" dirty="0"/>
              <a:t>e</a:t>
            </a:r>
            <a:r>
              <a:rPr lang="en-US" dirty="0" smtClean="0"/>
              <a:t>gress from trench excavations is required when the depth of the excavation is ____ feet deep or more in depth?</a:t>
            </a:r>
          </a:p>
          <a:p>
            <a:pPr lvl="1"/>
            <a:r>
              <a:rPr lang="en-US" dirty="0" smtClean="0"/>
              <a:t>3 Feet</a:t>
            </a:r>
          </a:p>
          <a:p>
            <a:pPr lvl="1"/>
            <a:r>
              <a:rPr lang="en-US" dirty="0" smtClean="0"/>
              <a:t>4 Feet</a:t>
            </a:r>
          </a:p>
          <a:p>
            <a:pPr lvl="1"/>
            <a:r>
              <a:rPr lang="en-US" dirty="0" smtClean="0"/>
              <a:t>5 Feet</a:t>
            </a:r>
          </a:p>
          <a:p>
            <a:pPr lvl="1"/>
            <a:r>
              <a:rPr lang="en-US" dirty="0" smtClean="0"/>
              <a:t>6 Feet</a:t>
            </a:r>
            <a:endParaRPr lang="en-US" dirty="0"/>
          </a:p>
        </p:txBody>
      </p:sp>
      <p:sp>
        <p:nvSpPr>
          <p:cNvPr id="4" name="Title 3"/>
          <p:cNvSpPr>
            <a:spLocks noGrp="1"/>
          </p:cNvSpPr>
          <p:nvPr>
            <p:ph type="title"/>
          </p:nvPr>
        </p:nvSpPr>
        <p:spPr/>
        <p:txBody>
          <a:bodyPr/>
          <a:lstStyle/>
          <a:p>
            <a:r>
              <a:rPr lang="en-US" dirty="0">
                <a:solidFill>
                  <a:srgbClr val="5B9BD5"/>
                </a:solidFill>
              </a:rPr>
              <a:t>Safety Quiz</a:t>
            </a:r>
            <a:endParaRPr lang="en-US" dirty="0"/>
          </a:p>
        </p:txBody>
      </p:sp>
    </p:spTree>
    <p:extLst>
      <p:ext uri="{BB962C8B-B14F-4D97-AF65-F5344CB8AC3E}">
        <p14:creationId xmlns:p14="http://schemas.microsoft.com/office/powerpoint/2010/main" val="230251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solidFill>
                  <a:srgbClr val="FF0000"/>
                </a:solidFill>
              </a:rPr>
              <a:t>True</a:t>
            </a:r>
          </a:p>
          <a:p>
            <a:pPr lvl="1"/>
            <a:r>
              <a:rPr lang="en-US" dirty="0" smtClean="0">
                <a:solidFill>
                  <a:srgbClr val="FF0000"/>
                </a:solidFill>
              </a:rPr>
              <a:t>1926.651(b)</a:t>
            </a:r>
            <a:endParaRPr lang="en-US" dirty="0">
              <a:solidFill>
                <a:srgbClr val="FF0000"/>
              </a:solidFill>
            </a:endParaRPr>
          </a:p>
        </p:txBody>
      </p:sp>
      <p:sp>
        <p:nvSpPr>
          <p:cNvPr id="3" name="Content Placeholder 2"/>
          <p:cNvSpPr>
            <a:spLocks noGrp="1"/>
          </p:cNvSpPr>
          <p:nvPr>
            <p:ph sz="half" idx="1"/>
          </p:nvPr>
        </p:nvSpPr>
        <p:spPr/>
        <p:txBody>
          <a:bodyPr/>
          <a:lstStyle/>
          <a:p>
            <a:r>
              <a:rPr lang="en-US" dirty="0" smtClean="0"/>
              <a:t>The estimated location of utility installations such as sewer, telephone, fuel, electric, water lines that may reasonably be expected to be encountered must be determined prior to opening an excavation</a:t>
            </a:r>
          </a:p>
          <a:p>
            <a:pPr lvl="1"/>
            <a:r>
              <a:rPr lang="en-US" dirty="0" smtClean="0"/>
              <a:t>True</a:t>
            </a:r>
          </a:p>
          <a:p>
            <a:pPr lvl="1"/>
            <a:r>
              <a:rPr lang="en-US" dirty="0" smtClean="0"/>
              <a:t>False</a:t>
            </a:r>
            <a:endParaRPr lang="en-US" dirty="0"/>
          </a:p>
        </p:txBody>
      </p:sp>
      <p:sp>
        <p:nvSpPr>
          <p:cNvPr id="4" name="Title 3"/>
          <p:cNvSpPr>
            <a:spLocks noGrp="1"/>
          </p:cNvSpPr>
          <p:nvPr>
            <p:ph type="title"/>
          </p:nvPr>
        </p:nvSpPr>
        <p:spPr/>
        <p:txBody>
          <a:bodyPr/>
          <a:lstStyle/>
          <a:p>
            <a:r>
              <a:rPr lang="en-US" dirty="0">
                <a:solidFill>
                  <a:srgbClr val="5B9BD5"/>
                </a:solidFill>
              </a:rPr>
              <a:t>Safety Quiz</a:t>
            </a:r>
            <a:endParaRPr lang="en-US" dirty="0"/>
          </a:p>
        </p:txBody>
      </p:sp>
    </p:spTree>
    <p:extLst>
      <p:ext uri="{BB962C8B-B14F-4D97-AF65-F5344CB8AC3E}">
        <p14:creationId xmlns:p14="http://schemas.microsoft.com/office/powerpoint/2010/main" val="93374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324100" y="4063037"/>
            <a:ext cx="2524285" cy="1429603"/>
          </a:xfrm>
        </p:spPr>
      </p:pic>
      <p:sp>
        <p:nvSpPr>
          <p:cNvPr id="4" name="Title 3"/>
          <p:cNvSpPr>
            <a:spLocks noGrp="1"/>
          </p:cNvSpPr>
          <p:nvPr>
            <p:ph type="title"/>
          </p:nvPr>
        </p:nvSpPr>
        <p:spPr/>
        <p:txBody>
          <a:bodyPr/>
          <a:lstStyle/>
          <a:p>
            <a:r>
              <a:rPr lang="en-US" dirty="0">
                <a:solidFill>
                  <a:srgbClr val="5B9BD5"/>
                </a:solidFill>
              </a:rPr>
              <a:t>Safety Quiz</a:t>
            </a:r>
            <a:endParaRPr lang="en-US" dirty="0"/>
          </a:p>
        </p:txBody>
      </p:sp>
      <p:sp>
        <p:nvSpPr>
          <p:cNvPr id="6" name="TextBox 5"/>
          <p:cNvSpPr txBox="1"/>
          <p:nvPr/>
        </p:nvSpPr>
        <p:spPr>
          <a:xfrm>
            <a:off x="1668892" y="3381182"/>
            <a:ext cx="3998741" cy="646331"/>
          </a:xfrm>
          <a:prstGeom prst="rect">
            <a:avLst/>
          </a:prstGeom>
          <a:noFill/>
          <a:ln>
            <a:noFill/>
          </a:ln>
        </p:spPr>
        <p:txBody>
          <a:bodyPr wrap="square" rtlCol="0" anchor="ctr" anchorCtr="1">
            <a:spAutoFit/>
          </a:bodyPr>
          <a:lstStyle/>
          <a:p>
            <a:pPr algn="ctr"/>
            <a:r>
              <a:rPr lang="en-US" dirty="0" smtClean="0"/>
              <a:t>Would a 1-1/2 : 1 benched ratio be acceptable for a Type ‘C’ soil?</a:t>
            </a:r>
            <a:endParaRPr lang="en-US" dirty="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602989" y="1687127"/>
            <a:ext cx="3998741" cy="1658531"/>
          </a:xfrm>
        </p:spPr>
      </p:pic>
      <p:sp>
        <p:nvSpPr>
          <p:cNvPr id="10" name="TextBox 9"/>
          <p:cNvSpPr txBox="1"/>
          <p:nvPr/>
        </p:nvSpPr>
        <p:spPr>
          <a:xfrm>
            <a:off x="2030138" y="5492640"/>
            <a:ext cx="3112208" cy="646331"/>
          </a:xfrm>
          <a:prstGeom prst="rect">
            <a:avLst/>
          </a:prstGeom>
          <a:noFill/>
          <a:ln>
            <a:solidFill>
              <a:schemeClr val="bg2"/>
            </a:solidFill>
          </a:ln>
        </p:spPr>
        <p:txBody>
          <a:bodyPr wrap="square" rtlCol="0" anchor="ctr" anchorCtr="1">
            <a:spAutoFit/>
          </a:bodyPr>
          <a:lstStyle/>
          <a:p>
            <a:r>
              <a:rPr lang="en-US" dirty="0" smtClean="0"/>
              <a:t>Would a 1 : 1 benched ratio be acceptable for a Type ‘C’ soil?</a:t>
            </a:r>
            <a:endParaRPr lang="en-US" dirty="0"/>
          </a:p>
        </p:txBody>
      </p:sp>
      <p:sp>
        <p:nvSpPr>
          <p:cNvPr id="11" name="TextBox 10"/>
          <p:cNvSpPr txBox="1"/>
          <p:nvPr/>
        </p:nvSpPr>
        <p:spPr>
          <a:xfrm>
            <a:off x="6322841" y="1703798"/>
            <a:ext cx="5068330" cy="2092881"/>
          </a:xfrm>
          <a:prstGeom prst="rect">
            <a:avLst/>
          </a:prstGeom>
          <a:noFill/>
          <a:ln>
            <a:noFill/>
          </a:ln>
        </p:spPr>
        <p:txBody>
          <a:bodyPr wrap="square" rtlCol="0" anchor="ctr" anchorCtr="1">
            <a:spAutoFit/>
          </a:bodyPr>
          <a:lstStyle/>
          <a:p>
            <a:pPr marL="457200" indent="-457200">
              <a:buFont typeface="Arial" panose="020B0604020202020204" pitchFamily="34" charset="0"/>
              <a:buChar char="•"/>
            </a:pPr>
            <a:r>
              <a:rPr lang="en-US" sz="2600" dirty="0" smtClean="0">
                <a:solidFill>
                  <a:srgbClr val="FF0000"/>
                </a:solidFill>
              </a:rPr>
              <a:t>No</a:t>
            </a:r>
          </a:p>
          <a:p>
            <a:pPr marL="457200" indent="-457200">
              <a:buFont typeface="Arial" panose="020B0604020202020204" pitchFamily="34" charset="0"/>
              <a:buChar char="•"/>
            </a:pPr>
            <a:r>
              <a:rPr lang="en-US" sz="2600" dirty="0" smtClean="0">
                <a:solidFill>
                  <a:srgbClr val="FF0000"/>
                </a:solidFill>
              </a:rPr>
              <a:t>The ratio is 1-1/2 : 1 but there is no benching chart for benching Type ‘C’ soils. The chart shows a simple slope Appendix B, B-1.3</a:t>
            </a:r>
            <a:endParaRPr lang="en-US" sz="2600" dirty="0">
              <a:solidFill>
                <a:srgbClr val="FF0000"/>
              </a:solidFill>
            </a:endParaRPr>
          </a:p>
        </p:txBody>
      </p:sp>
      <p:sp>
        <p:nvSpPr>
          <p:cNvPr id="12" name="TextBox 11"/>
          <p:cNvSpPr txBox="1"/>
          <p:nvPr/>
        </p:nvSpPr>
        <p:spPr>
          <a:xfrm>
            <a:off x="6285469" y="3996734"/>
            <a:ext cx="4983893" cy="2092881"/>
          </a:xfrm>
          <a:prstGeom prst="rect">
            <a:avLst/>
          </a:prstGeom>
          <a:noFill/>
          <a:ln>
            <a:noFill/>
          </a:ln>
        </p:spPr>
        <p:txBody>
          <a:bodyPr wrap="square" rtlCol="0" anchor="ctr" anchorCtr="1">
            <a:spAutoFit/>
          </a:bodyPr>
          <a:lstStyle/>
          <a:p>
            <a:pPr marL="285750" indent="-285750">
              <a:buFont typeface="Arial" panose="020B0604020202020204" pitchFamily="34" charset="0"/>
              <a:buChar char="•"/>
            </a:pPr>
            <a:r>
              <a:rPr lang="en-US" sz="2600" dirty="0" smtClean="0">
                <a:solidFill>
                  <a:srgbClr val="FF0000"/>
                </a:solidFill>
              </a:rPr>
              <a:t>No</a:t>
            </a:r>
          </a:p>
          <a:p>
            <a:pPr marL="285750" indent="-285750">
              <a:buFont typeface="Arial" panose="020B0604020202020204" pitchFamily="34" charset="0"/>
              <a:buChar char="•"/>
            </a:pPr>
            <a:r>
              <a:rPr lang="en-US" sz="2600" dirty="0" smtClean="0">
                <a:solidFill>
                  <a:srgbClr val="FF0000"/>
                </a:solidFill>
              </a:rPr>
              <a:t>The ratio is 1-1/2 : 1, </a:t>
            </a:r>
            <a:r>
              <a:rPr lang="en-US" sz="2600" u="sng" dirty="0" smtClean="0">
                <a:solidFill>
                  <a:srgbClr val="FF0000"/>
                </a:solidFill>
              </a:rPr>
              <a:t>not 1 : 1</a:t>
            </a:r>
          </a:p>
          <a:p>
            <a:pPr marL="285750" indent="-285750">
              <a:buFont typeface="Arial" panose="020B0604020202020204" pitchFamily="34" charset="0"/>
              <a:buChar char="•"/>
            </a:pPr>
            <a:r>
              <a:rPr lang="en-US" sz="2600" dirty="0" smtClean="0">
                <a:solidFill>
                  <a:srgbClr val="FF0000"/>
                </a:solidFill>
              </a:rPr>
              <a:t>Yet how many excavation do we   see one bucket down and one bucket over?</a:t>
            </a:r>
            <a:endParaRPr lang="en-US" sz="2600" dirty="0">
              <a:solidFill>
                <a:srgbClr val="FF0000"/>
              </a:solidFill>
            </a:endParaRPr>
          </a:p>
        </p:txBody>
      </p:sp>
    </p:spTree>
    <p:extLst>
      <p:ext uri="{BB962C8B-B14F-4D97-AF65-F5344CB8AC3E}">
        <p14:creationId xmlns:p14="http://schemas.microsoft.com/office/powerpoint/2010/main" val="20897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solidFill>
                  <a:srgbClr val="FF0000"/>
                </a:solidFill>
              </a:rPr>
              <a:t>True</a:t>
            </a:r>
          </a:p>
          <a:p>
            <a:pPr lvl="1"/>
            <a:r>
              <a:rPr lang="en-US" dirty="0" smtClean="0">
                <a:solidFill>
                  <a:srgbClr val="FF0000"/>
                </a:solidFill>
              </a:rPr>
              <a:t>1926.651(k)(1) Prior to the start of work and as needed throughout the shift, after rain storms or other hazard that occurs when there is employee exposure anticipated</a:t>
            </a:r>
          </a:p>
          <a:p>
            <a:pPr lvl="1"/>
            <a:endParaRPr lang="en-US" dirty="0"/>
          </a:p>
        </p:txBody>
      </p:sp>
      <p:sp>
        <p:nvSpPr>
          <p:cNvPr id="3" name="Content Placeholder 2"/>
          <p:cNvSpPr>
            <a:spLocks noGrp="1"/>
          </p:cNvSpPr>
          <p:nvPr>
            <p:ph sz="half" idx="1"/>
          </p:nvPr>
        </p:nvSpPr>
        <p:spPr/>
        <p:txBody>
          <a:bodyPr/>
          <a:lstStyle/>
          <a:p>
            <a:r>
              <a:rPr lang="en-US" dirty="0" smtClean="0"/>
              <a:t>Trench excavations require a daily inspection by a competent person</a:t>
            </a:r>
          </a:p>
          <a:p>
            <a:pPr lvl="1"/>
            <a:r>
              <a:rPr lang="en-US" dirty="0" smtClean="0"/>
              <a:t>True</a:t>
            </a:r>
          </a:p>
          <a:p>
            <a:pPr lvl="1"/>
            <a:r>
              <a:rPr lang="en-US" dirty="0" smtClean="0"/>
              <a:t>False</a:t>
            </a:r>
            <a:endParaRPr lang="en-US" dirty="0"/>
          </a:p>
        </p:txBody>
      </p:sp>
      <p:sp>
        <p:nvSpPr>
          <p:cNvPr id="4" name="Title 3"/>
          <p:cNvSpPr>
            <a:spLocks noGrp="1"/>
          </p:cNvSpPr>
          <p:nvPr>
            <p:ph type="title"/>
          </p:nvPr>
        </p:nvSpPr>
        <p:spPr/>
        <p:txBody>
          <a:bodyPr/>
          <a:lstStyle/>
          <a:p>
            <a:r>
              <a:rPr lang="en-US" dirty="0">
                <a:solidFill>
                  <a:srgbClr val="5B9BD5"/>
                </a:solidFill>
              </a:rPr>
              <a:t>Safety Quiz</a:t>
            </a:r>
            <a:endParaRPr lang="en-US" dirty="0"/>
          </a:p>
        </p:txBody>
      </p:sp>
    </p:spTree>
    <p:extLst>
      <p:ext uri="{BB962C8B-B14F-4D97-AF65-F5344CB8AC3E}">
        <p14:creationId xmlns:p14="http://schemas.microsoft.com/office/powerpoint/2010/main" val="36638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62100" y="1364306"/>
            <a:ext cx="9791700" cy="4351338"/>
          </a:xfrm>
        </p:spPr>
        <p:txBody>
          <a:bodyPr>
            <a:normAutofit/>
          </a:bodyPr>
          <a:lstStyle/>
          <a:p>
            <a:pPr marL="0" indent="0" algn="ctr">
              <a:buNone/>
            </a:pPr>
            <a:endParaRPr lang="en-US" sz="4000" dirty="0" smtClean="0">
              <a:solidFill>
                <a:srgbClr val="FF0000"/>
              </a:solidFill>
            </a:endParaRPr>
          </a:p>
          <a:p>
            <a:pPr marL="0" indent="0" algn="ctr">
              <a:buNone/>
            </a:pPr>
            <a:endParaRPr lang="en-US" sz="4000" dirty="0">
              <a:solidFill>
                <a:srgbClr val="FF0000"/>
              </a:solidFill>
            </a:endParaRPr>
          </a:p>
          <a:p>
            <a:pPr marL="0" indent="0" algn="ctr">
              <a:buNone/>
            </a:pPr>
            <a:r>
              <a:rPr lang="en-US" sz="4000" dirty="0" smtClean="0">
                <a:solidFill>
                  <a:srgbClr val="FF0000"/>
                </a:solidFill>
              </a:rPr>
              <a:t>Trenching excavation fatalities and injuries can be prevented</a:t>
            </a:r>
            <a:endParaRPr lang="en-US" sz="4000" dirty="0">
              <a:solidFill>
                <a:srgbClr val="FF0000"/>
              </a:solidFill>
            </a:endParaRPr>
          </a:p>
        </p:txBody>
      </p:sp>
    </p:spTree>
    <p:extLst>
      <p:ext uri="{BB962C8B-B14F-4D97-AF65-F5344CB8AC3E}">
        <p14:creationId xmlns:p14="http://schemas.microsoft.com/office/powerpoint/2010/main" val="41342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 18 MFC Fed OSHA Subpart 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29973735"/>
              </p:ext>
            </p:extLst>
          </p:nvPr>
        </p:nvGraphicFramePr>
        <p:xfrm>
          <a:off x="1562100" y="1825625"/>
          <a:ext cx="9791700" cy="3571240"/>
        </p:xfrm>
        <a:graphic>
          <a:graphicData uri="http://schemas.openxmlformats.org/drawingml/2006/table">
            <a:tbl>
              <a:tblPr firstRow="1" bandRow="1">
                <a:tableStyleId>{21E4AEA4-8DFA-4A89-87EB-49C32662AFE0}</a:tableStyleId>
              </a:tblPr>
              <a:tblGrid>
                <a:gridCol w="1454565">
                  <a:extLst>
                    <a:ext uri="{9D8B030D-6E8A-4147-A177-3AD203B41FA5}">
                      <a16:colId xmlns:a16="http://schemas.microsoft.com/office/drawing/2014/main" val="20000"/>
                    </a:ext>
                  </a:extLst>
                </a:gridCol>
                <a:gridCol w="675118">
                  <a:extLst>
                    <a:ext uri="{9D8B030D-6E8A-4147-A177-3AD203B41FA5}">
                      <a16:colId xmlns:a16="http://schemas.microsoft.com/office/drawing/2014/main" val="20001"/>
                    </a:ext>
                  </a:extLst>
                </a:gridCol>
                <a:gridCol w="7662017">
                  <a:extLst>
                    <a:ext uri="{9D8B030D-6E8A-4147-A177-3AD203B41FA5}">
                      <a16:colId xmlns:a16="http://schemas.microsoft.com/office/drawing/2014/main" val="20002"/>
                    </a:ext>
                  </a:extLst>
                </a:gridCol>
              </a:tblGrid>
              <a:tr h="370840">
                <a:tc>
                  <a:txBody>
                    <a:bodyPr/>
                    <a:lstStyle/>
                    <a:p>
                      <a:r>
                        <a:rPr lang="en-US" sz="1600" dirty="0" smtClean="0"/>
                        <a:t>Standard</a:t>
                      </a:r>
                      <a:endParaRPr lang="en-US" sz="1600" dirty="0"/>
                    </a:p>
                  </a:txBody>
                  <a:tcPr/>
                </a:tc>
                <a:tc>
                  <a:txBody>
                    <a:bodyPr/>
                    <a:lstStyle/>
                    <a:p>
                      <a:pPr algn="ctr"/>
                      <a:r>
                        <a:rPr lang="en-US" sz="1600" dirty="0" smtClean="0"/>
                        <a:t>Cited</a:t>
                      </a:r>
                      <a:endParaRPr lang="en-US" sz="1600" dirty="0"/>
                    </a:p>
                  </a:txBody>
                  <a:tcPr/>
                </a:tc>
                <a:tc>
                  <a:txBody>
                    <a:bodyPr/>
                    <a:lstStyle/>
                    <a:p>
                      <a:r>
                        <a:rPr lang="en-US" sz="1600" dirty="0" smtClean="0"/>
                        <a:t>Narrative</a:t>
                      </a:r>
                      <a:endParaRPr lang="en-US" sz="1600" dirty="0"/>
                    </a:p>
                  </a:txBody>
                  <a:tcPr/>
                </a:tc>
                <a:extLst>
                  <a:ext uri="{0D108BD9-81ED-4DB2-BD59-A6C34878D82A}">
                    <a16:rowId xmlns:a16="http://schemas.microsoft.com/office/drawing/2014/main" val="10000"/>
                  </a:ext>
                </a:extLst>
              </a:tr>
              <a:tr h="370840">
                <a:tc>
                  <a:txBody>
                    <a:bodyPr/>
                    <a:lstStyle/>
                    <a:p>
                      <a:r>
                        <a:rPr lang="en-US" sz="1600" dirty="0" smtClean="0"/>
                        <a:t>1926.652(a)(1)</a:t>
                      </a:r>
                      <a:endParaRPr lang="en-US" sz="1600" dirty="0"/>
                    </a:p>
                  </a:txBody>
                  <a:tcPr/>
                </a:tc>
                <a:tc>
                  <a:txBody>
                    <a:bodyPr/>
                    <a:lstStyle/>
                    <a:p>
                      <a:pPr algn="ctr"/>
                      <a:r>
                        <a:rPr lang="en-US" sz="1600" dirty="0" smtClean="0"/>
                        <a:t>434</a:t>
                      </a:r>
                      <a:endParaRPr lang="en-US" sz="1600" dirty="0"/>
                    </a:p>
                  </a:txBody>
                  <a:tcPr/>
                </a:tc>
                <a:tc>
                  <a:txBody>
                    <a:bodyPr/>
                    <a:lstStyle/>
                    <a:p>
                      <a:r>
                        <a:rPr lang="en-US" sz="1600" dirty="0" smtClean="0"/>
                        <a:t>Each employee in an excavation shall be protected from cave-ins by an adequate protective system designed in accordance with paragraph (b) or (c) of this section except…</a:t>
                      </a:r>
                      <a:endParaRPr lang="en-US" sz="1600" dirty="0"/>
                    </a:p>
                  </a:txBody>
                  <a:tcPr/>
                </a:tc>
                <a:extLst>
                  <a:ext uri="{0D108BD9-81ED-4DB2-BD59-A6C34878D82A}">
                    <a16:rowId xmlns:a16="http://schemas.microsoft.com/office/drawing/2014/main" val="10001"/>
                  </a:ext>
                </a:extLst>
              </a:tr>
              <a:tr h="370840">
                <a:tc>
                  <a:txBody>
                    <a:bodyPr/>
                    <a:lstStyle/>
                    <a:p>
                      <a:r>
                        <a:rPr lang="en-US" sz="1600" kern="1200" dirty="0" smtClean="0">
                          <a:effectLst/>
                        </a:rPr>
                        <a:t>1926.651(c)(2)</a:t>
                      </a:r>
                      <a:endParaRPr lang="en-US" sz="1600" dirty="0"/>
                    </a:p>
                  </a:txBody>
                  <a:tcPr/>
                </a:tc>
                <a:tc>
                  <a:txBody>
                    <a:bodyPr/>
                    <a:lstStyle/>
                    <a:p>
                      <a:pPr algn="ctr"/>
                      <a:r>
                        <a:rPr lang="en-US" sz="1600" dirty="0" smtClean="0"/>
                        <a:t>178</a:t>
                      </a:r>
                      <a:endParaRPr lang="en-US" sz="1600" dirty="0"/>
                    </a:p>
                  </a:txBody>
                  <a:tcPr/>
                </a:tc>
                <a:tc>
                  <a:txBody>
                    <a:bodyPr/>
                    <a:lstStyle/>
                    <a:p>
                      <a:r>
                        <a:rPr lang="en-US" sz="1600" dirty="0" smtClean="0"/>
                        <a:t>A stairway, ladder, ramp or other safe means of egress shall be located in trench excavations that are 4 feet (1.22 m) or more in depth so as to require no more than 25 feet (7.62 m) of lateral travel for employees</a:t>
                      </a:r>
                      <a:endParaRPr lang="en-US" sz="1600" dirty="0"/>
                    </a:p>
                  </a:txBody>
                  <a:tcPr/>
                </a:tc>
                <a:extLst>
                  <a:ext uri="{0D108BD9-81ED-4DB2-BD59-A6C34878D82A}">
                    <a16:rowId xmlns:a16="http://schemas.microsoft.com/office/drawing/2014/main" val="10002"/>
                  </a:ext>
                </a:extLst>
              </a:tr>
              <a:tr h="370840">
                <a:tc>
                  <a:txBody>
                    <a:bodyPr/>
                    <a:lstStyle/>
                    <a:p>
                      <a:r>
                        <a:rPr lang="en-US" sz="1600" dirty="0" smtClean="0"/>
                        <a:t>1926.651(k)(1)</a:t>
                      </a:r>
                      <a:endParaRPr lang="en-US" sz="1600" dirty="0"/>
                    </a:p>
                  </a:txBody>
                  <a:tcPr/>
                </a:tc>
                <a:tc>
                  <a:txBody>
                    <a:bodyPr/>
                    <a:lstStyle/>
                    <a:p>
                      <a:pPr algn="ctr"/>
                      <a:r>
                        <a:rPr lang="en-US" sz="1600" dirty="0" smtClean="0"/>
                        <a:t>138</a:t>
                      </a:r>
                      <a:endParaRPr lang="en-US" sz="1600" dirty="0"/>
                    </a:p>
                  </a:txBody>
                  <a:tcPr/>
                </a:tc>
                <a:tc>
                  <a:txBody>
                    <a:bodyPr/>
                    <a:lstStyle/>
                    <a:p>
                      <a:r>
                        <a:rPr lang="en-US" sz="1600" dirty="0" smtClean="0"/>
                        <a:t>Daily inspections of excavations, the adjacent areas, and protective systems shall be made by a competent person for evidence of a situation that could result in possible cave-ins, indications of failure of protective systems, hazardous atmospheres, or other hazardous conditions. An inspection shall be conducted by the competent person prior to the start of work and as needed throughout the shift. Inspections shall also be made after every rainstorm or other hazard increasing occurrence. These inspections are only required when employee exposure can be reasonably anticipated</a:t>
                      </a:r>
                      <a:endParaRPr lang="en-US" sz="16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3872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B9BD5">
                    <a:lumMod val="75000"/>
                  </a:srgbClr>
                </a:solidFill>
              </a:rPr>
              <a:t>FY </a:t>
            </a:r>
            <a:r>
              <a:rPr lang="en-US" dirty="0" smtClean="0">
                <a:solidFill>
                  <a:srgbClr val="5B9BD5">
                    <a:lumMod val="75000"/>
                  </a:srgbClr>
                </a:solidFill>
              </a:rPr>
              <a:t>18 </a:t>
            </a:r>
            <a:r>
              <a:rPr lang="en-US" dirty="0">
                <a:solidFill>
                  <a:srgbClr val="5B9BD5">
                    <a:lumMod val="75000"/>
                  </a:srgbClr>
                </a:solidFill>
              </a:rPr>
              <a:t>MFC Fed OSHA Subpart 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44921035"/>
              </p:ext>
            </p:extLst>
          </p:nvPr>
        </p:nvGraphicFramePr>
        <p:xfrm>
          <a:off x="1562100" y="1825625"/>
          <a:ext cx="9791700" cy="4302760"/>
        </p:xfrm>
        <a:graphic>
          <a:graphicData uri="http://schemas.openxmlformats.org/drawingml/2006/table">
            <a:tbl>
              <a:tblPr firstRow="1" bandRow="1">
                <a:tableStyleId>{21E4AEA4-8DFA-4A89-87EB-49C32662AFE0}</a:tableStyleId>
              </a:tblPr>
              <a:tblGrid>
                <a:gridCol w="1446020">
                  <a:extLst>
                    <a:ext uri="{9D8B030D-6E8A-4147-A177-3AD203B41FA5}">
                      <a16:colId xmlns:a16="http://schemas.microsoft.com/office/drawing/2014/main" val="20000"/>
                    </a:ext>
                  </a:extLst>
                </a:gridCol>
                <a:gridCol w="683663">
                  <a:extLst>
                    <a:ext uri="{9D8B030D-6E8A-4147-A177-3AD203B41FA5}">
                      <a16:colId xmlns:a16="http://schemas.microsoft.com/office/drawing/2014/main" val="20001"/>
                    </a:ext>
                  </a:extLst>
                </a:gridCol>
                <a:gridCol w="7662017">
                  <a:extLst>
                    <a:ext uri="{9D8B030D-6E8A-4147-A177-3AD203B41FA5}">
                      <a16:colId xmlns:a16="http://schemas.microsoft.com/office/drawing/2014/main" val="20002"/>
                    </a:ext>
                  </a:extLst>
                </a:gridCol>
              </a:tblGrid>
              <a:tr h="370840">
                <a:tc>
                  <a:txBody>
                    <a:bodyPr/>
                    <a:lstStyle/>
                    <a:p>
                      <a:r>
                        <a:rPr lang="en-US" sz="1600" dirty="0" smtClean="0"/>
                        <a:t>Standard</a:t>
                      </a:r>
                      <a:endParaRPr lang="en-US" sz="1600" dirty="0"/>
                    </a:p>
                  </a:txBody>
                  <a:tcPr/>
                </a:tc>
                <a:tc>
                  <a:txBody>
                    <a:bodyPr/>
                    <a:lstStyle/>
                    <a:p>
                      <a:r>
                        <a:rPr lang="en-US" sz="1600" dirty="0" smtClean="0"/>
                        <a:t>Cited</a:t>
                      </a:r>
                      <a:endParaRPr lang="en-US" sz="1600" dirty="0"/>
                    </a:p>
                  </a:txBody>
                  <a:tcPr/>
                </a:tc>
                <a:tc>
                  <a:txBody>
                    <a:bodyPr/>
                    <a:lstStyle/>
                    <a:p>
                      <a:r>
                        <a:rPr lang="en-US" sz="1600" dirty="0" smtClean="0"/>
                        <a:t>Narrative</a:t>
                      </a:r>
                      <a:endParaRPr lang="en-US" sz="1600" dirty="0"/>
                    </a:p>
                  </a:txBody>
                  <a:tcPr/>
                </a:tc>
                <a:extLst>
                  <a:ext uri="{0D108BD9-81ED-4DB2-BD59-A6C34878D82A}">
                    <a16:rowId xmlns:a16="http://schemas.microsoft.com/office/drawing/2014/main" val="10000"/>
                  </a:ext>
                </a:extLst>
              </a:tr>
              <a:tr h="370840">
                <a:tc>
                  <a:txBody>
                    <a:bodyPr/>
                    <a:lstStyle/>
                    <a:p>
                      <a:r>
                        <a:rPr lang="en-US" sz="1600" dirty="0" smtClean="0"/>
                        <a:t>1926.651(j)(2)</a:t>
                      </a:r>
                      <a:endParaRPr lang="en-US" sz="1600" dirty="0"/>
                    </a:p>
                  </a:txBody>
                  <a:tcPr/>
                </a:tc>
                <a:tc>
                  <a:txBody>
                    <a:bodyPr/>
                    <a:lstStyle/>
                    <a:p>
                      <a:r>
                        <a:rPr lang="en-US" sz="1600" dirty="0" smtClean="0"/>
                        <a:t>115</a:t>
                      </a:r>
                      <a:endParaRPr lang="en-US" sz="1600" dirty="0"/>
                    </a:p>
                  </a:txBody>
                  <a:tcPr/>
                </a:tc>
                <a:tc>
                  <a:txBody>
                    <a:bodyPr/>
                    <a:lstStyle/>
                    <a:p>
                      <a:r>
                        <a:rPr lang="en-US" sz="1600" dirty="0" smtClean="0"/>
                        <a:t>Employees shall be protected from excavated or other materials or equipment that could pose a hazard by falling or rolling into excavations. Protection shall be provided by placing and keeping such materials or equipment at least 2 feet (.61 m) from the edge of excavations, or by the use of retaining devices that are sufficient to prevent materials or equipment from falling or rolling into excavations, or by a combination of both if necessary</a:t>
                      </a:r>
                      <a:endParaRPr lang="en-US" sz="1600" dirty="0"/>
                    </a:p>
                  </a:txBody>
                  <a:tcPr/>
                </a:tc>
                <a:extLst>
                  <a:ext uri="{0D108BD9-81ED-4DB2-BD59-A6C34878D82A}">
                    <a16:rowId xmlns:a16="http://schemas.microsoft.com/office/drawing/2014/main" val="10001"/>
                  </a:ext>
                </a:extLst>
              </a:tr>
              <a:tr h="370840">
                <a:tc>
                  <a:txBody>
                    <a:bodyPr/>
                    <a:lstStyle/>
                    <a:p>
                      <a:r>
                        <a:rPr lang="en-US" sz="1600" dirty="0" smtClean="0"/>
                        <a:t>1926.651(k)(2)</a:t>
                      </a:r>
                      <a:endParaRPr lang="en-US" sz="1600" dirty="0"/>
                    </a:p>
                  </a:txBody>
                  <a:tcPr/>
                </a:tc>
                <a:tc>
                  <a:txBody>
                    <a:bodyPr/>
                    <a:lstStyle/>
                    <a:p>
                      <a:r>
                        <a:rPr lang="en-US" sz="1600" dirty="0" smtClean="0"/>
                        <a:t>55</a:t>
                      </a:r>
                      <a:endParaRPr lang="en-US" sz="1600" dirty="0"/>
                    </a:p>
                  </a:txBody>
                  <a:tcPr/>
                </a:tc>
                <a:tc>
                  <a:txBody>
                    <a:bodyPr/>
                    <a:lstStyle/>
                    <a:p>
                      <a:r>
                        <a:rPr lang="en-US" sz="1600" dirty="0" smtClean="0"/>
                        <a:t>Where the competent person finds evidence of a situation that could result in a possible cave-in, indications of failure of protective systems, hazardous atmospheres, or other hazardous conditions, exposed employees shall be removed from the hazardous area until the necessary precautions have been taken to ensure their safety.</a:t>
                      </a:r>
                      <a:endParaRPr lang="en-US" sz="1600" dirty="0"/>
                    </a:p>
                  </a:txBody>
                  <a:tcPr/>
                </a:tc>
                <a:extLst>
                  <a:ext uri="{0D108BD9-81ED-4DB2-BD59-A6C34878D82A}">
                    <a16:rowId xmlns:a16="http://schemas.microsoft.com/office/drawing/2014/main" val="10002"/>
                  </a:ext>
                </a:extLst>
              </a:tr>
              <a:tr h="370840">
                <a:tc>
                  <a:txBody>
                    <a:bodyPr/>
                    <a:lstStyle/>
                    <a:p>
                      <a:r>
                        <a:rPr lang="en-US" sz="1600" dirty="0" smtClean="0"/>
                        <a:t>1926.651(h)(1)</a:t>
                      </a:r>
                      <a:endParaRPr lang="en-US" sz="1600" dirty="0"/>
                    </a:p>
                  </a:txBody>
                  <a:tcPr/>
                </a:tc>
                <a:tc>
                  <a:txBody>
                    <a:bodyPr/>
                    <a:lstStyle/>
                    <a:p>
                      <a:r>
                        <a:rPr lang="en-US" sz="1600" dirty="0" smtClean="0"/>
                        <a:t>28</a:t>
                      </a:r>
                      <a:endParaRPr lang="en-US" sz="1600" dirty="0"/>
                    </a:p>
                  </a:txBody>
                  <a:tcPr/>
                </a:tc>
                <a:tc>
                  <a:txBody>
                    <a:bodyPr/>
                    <a:lstStyle/>
                    <a:p>
                      <a:r>
                        <a:rPr lang="en-US" sz="1600" dirty="0" smtClean="0"/>
                        <a:t>Employees shall not work in excavations in which there is accumulated water, or in excavations in which water is accumulating, unless adequate precautions have been taken to protect employees against the hazards posed by water accumulation. The precautions necessary to protect employees adequately vary with each situation, but could include special support or shield systems to protect from cave-ins, water removal to control the level of accumulating water, or use of a safety harness and lifeline.</a:t>
                      </a:r>
                      <a:endParaRPr lang="en-US" sz="16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2905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9033412" y="1825625"/>
            <a:ext cx="2320388" cy="2569093"/>
          </a:xfrm>
          <a:prstGeom prst="rect">
            <a:avLst/>
          </a:prstGeom>
        </p:spPr>
      </p:pic>
      <p:sp>
        <p:nvSpPr>
          <p:cNvPr id="3" name="Content Placeholder 2"/>
          <p:cNvSpPr>
            <a:spLocks noGrp="1"/>
          </p:cNvSpPr>
          <p:nvPr>
            <p:ph sz="half" idx="1"/>
          </p:nvPr>
        </p:nvSpPr>
        <p:spPr>
          <a:xfrm>
            <a:off x="1569700" y="1825625"/>
            <a:ext cx="7303712" cy="4351338"/>
          </a:xfrm>
        </p:spPr>
        <p:txBody>
          <a:bodyPr>
            <a:normAutofit/>
          </a:bodyPr>
          <a:lstStyle/>
          <a:p>
            <a:r>
              <a:rPr lang="en-US" dirty="0" smtClean="0"/>
              <a:t>April 16, 2019 Headline “Equipment World”</a:t>
            </a:r>
          </a:p>
          <a:p>
            <a:r>
              <a:rPr lang="en-US" dirty="0" smtClean="0"/>
              <a:t>OSHA </a:t>
            </a:r>
            <a:r>
              <a:rPr lang="en-US" dirty="0"/>
              <a:t>investigating 5 trench deaths occurring in less than 10 days </a:t>
            </a:r>
            <a:endParaRPr lang="en-US" dirty="0" smtClean="0"/>
          </a:p>
          <a:p>
            <a:pPr lvl="1"/>
            <a:r>
              <a:rPr lang="en-US" dirty="0" smtClean="0"/>
              <a:t>April 6th </a:t>
            </a:r>
            <a:r>
              <a:rPr lang="en-US" dirty="0" err="1"/>
              <a:t>Dalbert</a:t>
            </a:r>
            <a:r>
              <a:rPr lang="en-US" dirty="0"/>
              <a:t> </a:t>
            </a:r>
            <a:r>
              <a:rPr lang="en-US" dirty="0" smtClean="0"/>
              <a:t>Burton </a:t>
            </a:r>
            <a:r>
              <a:rPr lang="en-US" dirty="0"/>
              <a:t>working on a residential sewer installation in Sugarcreek </a:t>
            </a:r>
            <a:r>
              <a:rPr lang="en-US" dirty="0" smtClean="0"/>
              <a:t>Township, OH died when </a:t>
            </a:r>
            <a:r>
              <a:rPr lang="en-US" dirty="0"/>
              <a:t>the </a:t>
            </a:r>
            <a:r>
              <a:rPr lang="en-US" dirty="0" smtClean="0"/>
              <a:t>14’ deep </a:t>
            </a:r>
            <a:r>
              <a:rPr lang="en-US" dirty="0"/>
              <a:t>trench he was in </a:t>
            </a:r>
            <a:r>
              <a:rPr lang="en-US" dirty="0" smtClean="0"/>
              <a:t>collapsed</a:t>
            </a:r>
          </a:p>
          <a:p>
            <a:pPr lvl="1"/>
            <a:r>
              <a:rPr lang="en-US" dirty="0" smtClean="0"/>
              <a:t>April 8</a:t>
            </a:r>
            <a:r>
              <a:rPr lang="en-US" baseline="30000" dirty="0" smtClean="0"/>
              <a:t>th</a:t>
            </a:r>
            <a:r>
              <a:rPr lang="en-US" dirty="0" smtClean="0"/>
              <a:t> Christopher </a:t>
            </a:r>
            <a:r>
              <a:rPr lang="en-US" dirty="0"/>
              <a:t>McDonald died in a </a:t>
            </a:r>
            <a:r>
              <a:rPr lang="en-US" dirty="0" smtClean="0"/>
              <a:t>20’ deep </a:t>
            </a:r>
            <a:r>
              <a:rPr lang="en-US" dirty="0"/>
              <a:t>trench in Marysville, </a:t>
            </a:r>
            <a:r>
              <a:rPr lang="en-US" dirty="0" smtClean="0"/>
              <a:t>OH relocating </a:t>
            </a:r>
            <a:r>
              <a:rPr lang="en-US" dirty="0"/>
              <a:t>a water </a:t>
            </a:r>
            <a:r>
              <a:rPr lang="en-US" dirty="0" smtClean="0"/>
              <a:t>line when the </a:t>
            </a:r>
            <a:r>
              <a:rPr lang="en-US" dirty="0" err="1" smtClean="0"/>
              <a:t>unshored</a:t>
            </a:r>
            <a:r>
              <a:rPr lang="en-US" dirty="0" smtClean="0"/>
              <a:t> trench collapsed</a:t>
            </a:r>
          </a:p>
          <a:p>
            <a:pPr lvl="1"/>
            <a:endParaRPr lang="en-US" dirty="0" smtClean="0"/>
          </a:p>
          <a:p>
            <a:pPr lvl="1"/>
            <a:endParaRPr lang="en-US" dirty="0"/>
          </a:p>
        </p:txBody>
      </p:sp>
      <p:sp>
        <p:nvSpPr>
          <p:cNvPr id="4" name="Title 3"/>
          <p:cNvSpPr>
            <a:spLocks noGrp="1"/>
          </p:cNvSpPr>
          <p:nvPr>
            <p:ph type="title"/>
          </p:nvPr>
        </p:nvSpPr>
        <p:spPr/>
        <p:txBody>
          <a:bodyPr/>
          <a:lstStyle/>
          <a:p>
            <a:r>
              <a:rPr lang="en-US" dirty="0"/>
              <a:t>Why We Have Excavation Rules</a:t>
            </a:r>
          </a:p>
        </p:txBody>
      </p:sp>
      <p:sp>
        <p:nvSpPr>
          <p:cNvPr id="6" name="TextBox 5"/>
          <p:cNvSpPr txBox="1"/>
          <p:nvPr/>
        </p:nvSpPr>
        <p:spPr>
          <a:xfrm>
            <a:off x="9000783" y="4529655"/>
            <a:ext cx="2385646" cy="861774"/>
          </a:xfrm>
          <a:prstGeom prst="rect">
            <a:avLst/>
          </a:prstGeom>
          <a:noFill/>
          <a:ln>
            <a:noFill/>
          </a:ln>
        </p:spPr>
        <p:txBody>
          <a:bodyPr wrap="square" rtlCol="0" anchor="ctr" anchorCtr="1">
            <a:spAutoFit/>
          </a:bodyPr>
          <a:lstStyle/>
          <a:p>
            <a:pPr algn="ctr"/>
            <a:r>
              <a:rPr lang="en-US" sz="1000" dirty="0"/>
              <a:t>Rescue workers respond to a trench collapse in Spencer, Tennessee, that killed a city utility worker. </a:t>
            </a:r>
            <a:r>
              <a:rPr lang="en-US" sz="1000" dirty="0" smtClean="0"/>
              <a:t> </a:t>
            </a:r>
          </a:p>
          <a:p>
            <a:pPr algn="ctr"/>
            <a:r>
              <a:rPr lang="en-US" sz="1000" dirty="0" smtClean="0"/>
              <a:t>Photo </a:t>
            </a:r>
            <a:r>
              <a:rPr lang="en-US" sz="1000" dirty="0"/>
              <a:t>credit: Putnam County Rescue Squad</a:t>
            </a:r>
          </a:p>
        </p:txBody>
      </p:sp>
    </p:spTree>
    <p:extLst>
      <p:ext uri="{BB962C8B-B14F-4D97-AF65-F5344CB8AC3E}">
        <p14:creationId xmlns:p14="http://schemas.microsoft.com/office/powerpoint/2010/main" val="224431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B9BD5">
                    <a:lumMod val="75000"/>
                  </a:srgbClr>
                </a:solidFill>
              </a:rPr>
              <a:t>FY </a:t>
            </a:r>
            <a:r>
              <a:rPr lang="en-US" dirty="0" smtClean="0">
                <a:solidFill>
                  <a:srgbClr val="5B9BD5">
                    <a:lumMod val="75000"/>
                  </a:srgbClr>
                </a:solidFill>
              </a:rPr>
              <a:t>18 </a:t>
            </a:r>
            <a:r>
              <a:rPr lang="en-US" dirty="0">
                <a:solidFill>
                  <a:srgbClr val="5B9BD5">
                    <a:lumMod val="75000"/>
                  </a:srgbClr>
                </a:solidFill>
              </a:rPr>
              <a:t>MFC Fed OSHA Subpart 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2955315"/>
              </p:ext>
            </p:extLst>
          </p:nvPr>
        </p:nvGraphicFramePr>
        <p:xfrm>
          <a:off x="1562100" y="1825625"/>
          <a:ext cx="9791700" cy="4150360"/>
        </p:xfrm>
        <a:graphic>
          <a:graphicData uri="http://schemas.openxmlformats.org/drawingml/2006/table">
            <a:tbl>
              <a:tblPr firstRow="1" bandRow="1">
                <a:tableStyleId>{21E4AEA4-8DFA-4A89-87EB-49C32662AFE0}</a:tableStyleId>
              </a:tblPr>
              <a:tblGrid>
                <a:gridCol w="1582752">
                  <a:extLst>
                    <a:ext uri="{9D8B030D-6E8A-4147-A177-3AD203B41FA5}">
                      <a16:colId xmlns:a16="http://schemas.microsoft.com/office/drawing/2014/main" val="20000"/>
                    </a:ext>
                  </a:extLst>
                </a:gridCol>
                <a:gridCol w="700755">
                  <a:extLst>
                    <a:ext uri="{9D8B030D-6E8A-4147-A177-3AD203B41FA5}">
                      <a16:colId xmlns:a16="http://schemas.microsoft.com/office/drawing/2014/main" val="20001"/>
                    </a:ext>
                  </a:extLst>
                </a:gridCol>
                <a:gridCol w="7508193">
                  <a:extLst>
                    <a:ext uri="{9D8B030D-6E8A-4147-A177-3AD203B41FA5}">
                      <a16:colId xmlns:a16="http://schemas.microsoft.com/office/drawing/2014/main" val="20002"/>
                    </a:ext>
                  </a:extLst>
                </a:gridCol>
              </a:tblGrid>
              <a:tr h="370840">
                <a:tc>
                  <a:txBody>
                    <a:bodyPr/>
                    <a:lstStyle/>
                    <a:p>
                      <a:r>
                        <a:rPr lang="en-US" sz="1600" dirty="0" smtClean="0"/>
                        <a:t>Standard</a:t>
                      </a:r>
                      <a:endParaRPr lang="en-US" sz="1600" dirty="0"/>
                    </a:p>
                  </a:txBody>
                  <a:tcPr/>
                </a:tc>
                <a:tc>
                  <a:txBody>
                    <a:bodyPr/>
                    <a:lstStyle/>
                    <a:p>
                      <a:r>
                        <a:rPr lang="en-US" sz="1600" dirty="0" smtClean="0"/>
                        <a:t>Cited</a:t>
                      </a:r>
                      <a:endParaRPr lang="en-US" sz="1600" dirty="0"/>
                    </a:p>
                  </a:txBody>
                  <a:tcPr/>
                </a:tc>
                <a:tc>
                  <a:txBody>
                    <a:bodyPr/>
                    <a:lstStyle/>
                    <a:p>
                      <a:r>
                        <a:rPr lang="en-US" sz="1600" dirty="0" smtClean="0"/>
                        <a:t>Narrative</a:t>
                      </a:r>
                      <a:endParaRPr lang="en-US" sz="1600" dirty="0"/>
                    </a:p>
                  </a:txBody>
                  <a:tcPr/>
                </a:tc>
                <a:extLst>
                  <a:ext uri="{0D108BD9-81ED-4DB2-BD59-A6C34878D82A}">
                    <a16:rowId xmlns:a16="http://schemas.microsoft.com/office/drawing/2014/main" val="10000"/>
                  </a:ext>
                </a:extLst>
              </a:tr>
              <a:tr h="370840">
                <a:tc>
                  <a:txBody>
                    <a:bodyPr/>
                    <a:lstStyle/>
                    <a:p>
                      <a:r>
                        <a:rPr lang="en-US" sz="1600" dirty="0" smtClean="0"/>
                        <a:t>1926.651(</a:t>
                      </a:r>
                      <a:r>
                        <a:rPr lang="en-US" sz="1600" dirty="0" err="1" smtClean="0"/>
                        <a:t>i</a:t>
                      </a:r>
                      <a:r>
                        <a:rPr lang="en-US" sz="1600" dirty="0" smtClean="0"/>
                        <a:t>)(3)</a:t>
                      </a:r>
                      <a:endParaRPr lang="en-US" sz="1600" dirty="0"/>
                    </a:p>
                  </a:txBody>
                  <a:tcPr/>
                </a:tc>
                <a:tc>
                  <a:txBody>
                    <a:bodyPr/>
                    <a:lstStyle/>
                    <a:p>
                      <a:r>
                        <a:rPr lang="en-US" sz="1600" dirty="0" smtClean="0"/>
                        <a:t>19</a:t>
                      </a:r>
                      <a:endParaRPr lang="en-US" sz="1600" dirty="0"/>
                    </a:p>
                  </a:txBody>
                  <a:tcPr/>
                </a:tc>
                <a:tc>
                  <a:txBody>
                    <a:bodyPr/>
                    <a:lstStyle/>
                    <a:p>
                      <a:r>
                        <a:rPr lang="en-US" sz="1600" dirty="0" smtClean="0"/>
                        <a:t>Sidewalks, pavements, and appurtenant structure shall not be undermined unless a support system or another method of protection is provided to protect employees from the possible collapse of such structures</a:t>
                      </a:r>
                      <a:endParaRPr lang="en-US" sz="1600" dirty="0"/>
                    </a:p>
                  </a:txBody>
                  <a:tcPr/>
                </a:tc>
                <a:extLst>
                  <a:ext uri="{0D108BD9-81ED-4DB2-BD59-A6C34878D82A}">
                    <a16:rowId xmlns:a16="http://schemas.microsoft.com/office/drawing/2014/main" val="10001"/>
                  </a:ext>
                </a:extLst>
              </a:tr>
              <a:tr h="370840">
                <a:tc>
                  <a:txBody>
                    <a:bodyPr/>
                    <a:lstStyle/>
                    <a:p>
                      <a:r>
                        <a:rPr lang="en-US" sz="1600" dirty="0" smtClean="0"/>
                        <a:t>1926.652(b)(2)</a:t>
                      </a:r>
                      <a:endParaRPr lang="en-US" sz="1600" dirty="0"/>
                    </a:p>
                  </a:txBody>
                  <a:tcPr/>
                </a:tc>
                <a:tc>
                  <a:txBody>
                    <a:bodyPr/>
                    <a:lstStyle/>
                    <a:p>
                      <a:endParaRPr lang="en-US" sz="1600" dirty="0"/>
                    </a:p>
                  </a:txBody>
                  <a:tcPr/>
                </a:tc>
                <a:tc>
                  <a:txBody>
                    <a:bodyPr/>
                    <a:lstStyle/>
                    <a:p>
                      <a:r>
                        <a:rPr lang="en-US" sz="1600" dirty="0" smtClean="0"/>
                        <a:t>Maximum allowable slopes, and allowable configurations for sloping and benching systems, shall be determined in accordance with the conditions and requirements set forth in appendices A and B to this subpart</a:t>
                      </a:r>
                      <a:endParaRPr lang="en-US" sz="1600" dirty="0"/>
                    </a:p>
                  </a:txBody>
                  <a:tcPr/>
                </a:tc>
                <a:extLst>
                  <a:ext uri="{0D108BD9-81ED-4DB2-BD59-A6C34878D82A}">
                    <a16:rowId xmlns:a16="http://schemas.microsoft.com/office/drawing/2014/main" val="10002"/>
                  </a:ext>
                </a:extLst>
              </a:tr>
              <a:tr h="370840">
                <a:tc>
                  <a:txBody>
                    <a:bodyPr/>
                    <a:lstStyle/>
                    <a:p>
                      <a:r>
                        <a:rPr lang="en-US" sz="1600" dirty="0" smtClean="0"/>
                        <a:t>1926.651(j)(1)</a:t>
                      </a:r>
                      <a:endParaRPr lang="en-US" sz="1600" dirty="0"/>
                    </a:p>
                  </a:txBody>
                  <a:tcPr/>
                </a:tc>
                <a:tc>
                  <a:txBody>
                    <a:bodyPr/>
                    <a:lstStyle/>
                    <a:p>
                      <a:r>
                        <a:rPr lang="en-US" sz="1600" dirty="0" smtClean="0"/>
                        <a:t>13</a:t>
                      </a:r>
                      <a:endParaRPr lang="en-US" sz="1600" dirty="0"/>
                    </a:p>
                  </a:txBody>
                  <a:tcPr/>
                </a:tc>
                <a:tc>
                  <a:txBody>
                    <a:bodyPr/>
                    <a:lstStyle/>
                    <a:p>
                      <a:r>
                        <a:rPr lang="en-US" sz="1600" dirty="0" smtClean="0"/>
                        <a:t>Adequate protection shall be provided to protect employees from loose rock or soil that could pose a hazard by falling or rolling from an excavation face. Such protection shall consist of scaling to remove loose material; installation of protective barricades at intervals as necessary on the face to stop and contain falling material; or other means that provide equivalent protection</a:t>
                      </a:r>
                      <a:endParaRPr lang="en-US" sz="1600" dirty="0"/>
                    </a:p>
                  </a:txBody>
                  <a:tcPr/>
                </a:tc>
                <a:extLst>
                  <a:ext uri="{0D108BD9-81ED-4DB2-BD59-A6C34878D82A}">
                    <a16:rowId xmlns:a16="http://schemas.microsoft.com/office/drawing/2014/main" val="10003"/>
                  </a:ext>
                </a:extLst>
              </a:tr>
              <a:tr h="370840">
                <a:tc>
                  <a:txBody>
                    <a:bodyPr/>
                    <a:lstStyle/>
                    <a:p>
                      <a:r>
                        <a:rPr lang="en-US" sz="1600" dirty="0" smtClean="0"/>
                        <a:t>1926.651(d)</a:t>
                      </a:r>
                      <a:endParaRPr lang="en-US" sz="1600" dirty="0"/>
                    </a:p>
                  </a:txBody>
                  <a:tcPr/>
                </a:tc>
                <a:tc>
                  <a:txBody>
                    <a:bodyPr/>
                    <a:lstStyle/>
                    <a:p>
                      <a:r>
                        <a:rPr lang="en-US" sz="1600" dirty="0" smtClean="0"/>
                        <a:t>12</a:t>
                      </a:r>
                      <a:endParaRPr lang="en-US" sz="1600" dirty="0"/>
                    </a:p>
                  </a:txBody>
                  <a:tcPr/>
                </a:tc>
                <a:tc>
                  <a:txBody>
                    <a:bodyPr/>
                    <a:lstStyle/>
                    <a:p>
                      <a:r>
                        <a:rPr lang="en-US" sz="1600" dirty="0" smtClean="0"/>
                        <a:t>Employees exposed to public vehicular traffic shall be provided with, and shall wear, warning vests or other suitable garments marked with or made of reflectorized or high-visibility material</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8881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B9BD5">
                    <a:lumMod val="75000"/>
                  </a:srgbClr>
                </a:solidFill>
              </a:rPr>
              <a:t>FY </a:t>
            </a:r>
            <a:r>
              <a:rPr lang="en-US" dirty="0" smtClean="0">
                <a:solidFill>
                  <a:srgbClr val="5B9BD5">
                    <a:lumMod val="75000"/>
                  </a:srgbClr>
                </a:solidFill>
              </a:rPr>
              <a:t>18 </a:t>
            </a:r>
            <a:r>
              <a:rPr lang="en-US" dirty="0">
                <a:solidFill>
                  <a:srgbClr val="5B9BD5">
                    <a:lumMod val="75000"/>
                  </a:srgbClr>
                </a:solidFill>
              </a:rPr>
              <a:t>MFC Fed OSHA Subpart 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3212533"/>
              </p:ext>
            </p:extLst>
          </p:nvPr>
        </p:nvGraphicFramePr>
        <p:xfrm>
          <a:off x="1562100" y="1825625"/>
          <a:ext cx="9791700" cy="1772920"/>
        </p:xfrm>
        <a:graphic>
          <a:graphicData uri="http://schemas.openxmlformats.org/drawingml/2006/table">
            <a:tbl>
              <a:tblPr firstRow="1" bandRow="1">
                <a:tableStyleId>{21E4AEA4-8DFA-4A89-87EB-49C32662AFE0}</a:tableStyleId>
              </a:tblPr>
              <a:tblGrid>
                <a:gridCol w="1446020">
                  <a:extLst>
                    <a:ext uri="{9D8B030D-6E8A-4147-A177-3AD203B41FA5}">
                      <a16:colId xmlns:a16="http://schemas.microsoft.com/office/drawing/2014/main" val="20000"/>
                    </a:ext>
                  </a:extLst>
                </a:gridCol>
                <a:gridCol w="683663">
                  <a:extLst>
                    <a:ext uri="{9D8B030D-6E8A-4147-A177-3AD203B41FA5}">
                      <a16:colId xmlns:a16="http://schemas.microsoft.com/office/drawing/2014/main" val="20001"/>
                    </a:ext>
                  </a:extLst>
                </a:gridCol>
                <a:gridCol w="7662017">
                  <a:extLst>
                    <a:ext uri="{9D8B030D-6E8A-4147-A177-3AD203B41FA5}">
                      <a16:colId xmlns:a16="http://schemas.microsoft.com/office/drawing/2014/main" val="20002"/>
                    </a:ext>
                  </a:extLst>
                </a:gridCol>
              </a:tblGrid>
              <a:tr h="370840">
                <a:tc>
                  <a:txBody>
                    <a:bodyPr/>
                    <a:lstStyle/>
                    <a:p>
                      <a:r>
                        <a:rPr lang="en-US" sz="1600" dirty="0" smtClean="0"/>
                        <a:t>Standard</a:t>
                      </a:r>
                      <a:endParaRPr lang="en-US" sz="1600" dirty="0"/>
                    </a:p>
                  </a:txBody>
                  <a:tcPr/>
                </a:tc>
                <a:tc>
                  <a:txBody>
                    <a:bodyPr/>
                    <a:lstStyle/>
                    <a:p>
                      <a:r>
                        <a:rPr lang="en-US" sz="1600" dirty="0" smtClean="0"/>
                        <a:t>Cited</a:t>
                      </a:r>
                      <a:endParaRPr lang="en-US" sz="1600" dirty="0"/>
                    </a:p>
                  </a:txBody>
                  <a:tcPr/>
                </a:tc>
                <a:tc>
                  <a:txBody>
                    <a:bodyPr/>
                    <a:lstStyle/>
                    <a:p>
                      <a:r>
                        <a:rPr lang="en-US" sz="1600" dirty="0" smtClean="0"/>
                        <a:t>Narrative</a:t>
                      </a:r>
                      <a:endParaRPr lang="en-US" sz="1600" dirty="0"/>
                    </a:p>
                  </a:txBody>
                  <a:tcPr/>
                </a:tc>
                <a:extLst>
                  <a:ext uri="{0D108BD9-81ED-4DB2-BD59-A6C34878D82A}">
                    <a16:rowId xmlns:a16="http://schemas.microsoft.com/office/drawing/2014/main" val="10000"/>
                  </a:ext>
                </a:extLst>
              </a:tr>
              <a:tr h="370840">
                <a:tc>
                  <a:txBody>
                    <a:bodyPr/>
                    <a:lstStyle/>
                    <a:p>
                      <a:r>
                        <a:rPr lang="en-US" sz="1600" dirty="0" smtClean="0"/>
                        <a:t>1926.651(b)(4)</a:t>
                      </a:r>
                      <a:endParaRPr lang="en-US" sz="1600" dirty="0"/>
                    </a:p>
                  </a:txBody>
                  <a:tcPr/>
                </a:tc>
                <a:tc>
                  <a:txBody>
                    <a:bodyPr/>
                    <a:lstStyle/>
                    <a:p>
                      <a:r>
                        <a:rPr lang="en-US" sz="1600" dirty="0" smtClean="0"/>
                        <a:t>12</a:t>
                      </a:r>
                      <a:endParaRPr lang="en-US" sz="1600" dirty="0"/>
                    </a:p>
                  </a:txBody>
                  <a:tcPr/>
                </a:tc>
                <a:tc>
                  <a:txBody>
                    <a:bodyPr/>
                    <a:lstStyle/>
                    <a:p>
                      <a:r>
                        <a:rPr lang="en-US" sz="1600" dirty="0" smtClean="0"/>
                        <a:t>While the excavation is open, underground installations shall be protected, supported or removed as necessary to safeguard employees.</a:t>
                      </a:r>
                      <a:endParaRPr lang="en-US" sz="1600" dirty="0"/>
                    </a:p>
                  </a:txBody>
                  <a:tcPr/>
                </a:tc>
                <a:extLst>
                  <a:ext uri="{0D108BD9-81ED-4DB2-BD59-A6C34878D82A}">
                    <a16:rowId xmlns:a16="http://schemas.microsoft.com/office/drawing/2014/main" val="10001"/>
                  </a:ext>
                </a:extLst>
              </a:tr>
              <a:tr h="370840">
                <a:tc>
                  <a:txBody>
                    <a:bodyPr/>
                    <a:lstStyle/>
                    <a:p>
                      <a:r>
                        <a:rPr lang="en-US" sz="1600" dirty="0" smtClean="0"/>
                        <a:t>1926.651(e)</a:t>
                      </a:r>
                      <a:endParaRPr lang="en-US" sz="1600" dirty="0"/>
                    </a:p>
                  </a:txBody>
                  <a:tcPr/>
                </a:tc>
                <a:tc>
                  <a:txBody>
                    <a:bodyPr/>
                    <a:lstStyle/>
                    <a:p>
                      <a:r>
                        <a:rPr lang="en-US" sz="1600" dirty="0" smtClean="0"/>
                        <a:t>12</a:t>
                      </a:r>
                      <a:endParaRPr lang="en-US" sz="1600" dirty="0"/>
                    </a:p>
                  </a:txBody>
                  <a:tcPr/>
                </a:tc>
                <a:tc>
                  <a:txBody>
                    <a:bodyPr/>
                    <a:lstStyle/>
                    <a:p>
                      <a:r>
                        <a:rPr lang="en-US" sz="1600" dirty="0" smtClean="0"/>
                        <a:t>No employee shall be permitted underneath loads handled by lifting or digging equipment. Employees shall be required to stand away from any vehicle being loaded or unloaded to avoid being struck by any spillage or falling materials. </a:t>
                      </a:r>
                      <a:endParaRPr lang="en-US" sz="1600" dirty="0"/>
                    </a:p>
                  </a:txBody>
                  <a:tcPr/>
                </a:tc>
                <a:extLst>
                  <a:ext uri="{0D108BD9-81ED-4DB2-BD59-A6C34878D82A}">
                    <a16:rowId xmlns:a16="http://schemas.microsoft.com/office/drawing/2014/main" val="10002"/>
                  </a:ext>
                </a:extLst>
              </a:tr>
            </a:tbl>
          </a:graphicData>
        </a:graphic>
      </p:graphicFrame>
      <p:sp>
        <p:nvSpPr>
          <p:cNvPr id="3" name="TextBox 2"/>
          <p:cNvSpPr txBox="1"/>
          <p:nvPr/>
        </p:nvSpPr>
        <p:spPr>
          <a:xfrm>
            <a:off x="4506686" y="4676583"/>
            <a:ext cx="184731" cy="369332"/>
          </a:xfrm>
          <a:prstGeom prst="rect">
            <a:avLst/>
          </a:prstGeom>
          <a:noFill/>
          <a:ln>
            <a:solidFill>
              <a:schemeClr val="bg2"/>
            </a:solidFill>
          </a:ln>
        </p:spPr>
        <p:txBody>
          <a:bodyPr wrap="none" rtlCol="0" anchor="ctr" anchorCtr="1">
            <a:spAutoFit/>
          </a:bodyPr>
          <a:lstStyle/>
          <a:p>
            <a:endParaRPr lang="en-US" dirty="0"/>
          </a:p>
        </p:txBody>
      </p:sp>
      <p:sp>
        <p:nvSpPr>
          <p:cNvPr id="5" name="TextBox 4"/>
          <p:cNvSpPr txBox="1"/>
          <p:nvPr/>
        </p:nvSpPr>
        <p:spPr>
          <a:xfrm>
            <a:off x="1562100" y="3960559"/>
            <a:ext cx="9791700" cy="830997"/>
          </a:xfrm>
          <a:prstGeom prst="rect">
            <a:avLst/>
          </a:prstGeom>
          <a:noFill/>
          <a:ln>
            <a:noFill/>
          </a:ln>
        </p:spPr>
        <p:txBody>
          <a:bodyPr wrap="square" rtlCol="0" anchor="ctr" anchorCtr="1">
            <a:spAutoFit/>
          </a:bodyPr>
          <a:lstStyle/>
          <a:p>
            <a:pPr algn="ctr"/>
            <a:r>
              <a:rPr lang="en-US" sz="2400" dirty="0" smtClean="0"/>
              <a:t>In FY 18 Fed OSHA issued approximately 1,157 citations for violations of Subpart P with proposed penalties of $8.2 million</a:t>
            </a:r>
            <a:endParaRPr lang="en-US" sz="2400" dirty="0"/>
          </a:p>
        </p:txBody>
      </p:sp>
    </p:spTree>
    <p:extLst>
      <p:ext uri="{BB962C8B-B14F-4D97-AF65-F5344CB8AC3E}">
        <p14:creationId xmlns:p14="http://schemas.microsoft.com/office/powerpoint/2010/main" val="175475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BLS Fatalities by Event or Exposure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77857355"/>
              </p:ext>
            </p:extLst>
          </p:nvPr>
        </p:nvGraphicFramePr>
        <p:xfrm>
          <a:off x="1562100" y="1825625"/>
          <a:ext cx="9791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602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Trenching and Excavation NEP</a:t>
            </a:r>
            <a:endParaRPr lang="en-US" dirty="0"/>
          </a:p>
        </p:txBody>
      </p:sp>
      <p:sp>
        <p:nvSpPr>
          <p:cNvPr id="3" name="Content Placeholder 2"/>
          <p:cNvSpPr>
            <a:spLocks noGrp="1"/>
          </p:cNvSpPr>
          <p:nvPr>
            <p:ph sz="half" idx="1"/>
          </p:nvPr>
        </p:nvSpPr>
        <p:spPr>
          <a:xfrm>
            <a:off x="1569697" y="1825625"/>
            <a:ext cx="7157613" cy="4351338"/>
          </a:xfrm>
        </p:spPr>
        <p:txBody>
          <a:bodyPr/>
          <a:lstStyle/>
          <a:p>
            <a:r>
              <a:rPr lang="en-US" dirty="0"/>
              <a:t>By September 30, 2019 increase excavation hazards abated by 10% compared to FY17 through inspections and compliance assistance</a:t>
            </a:r>
          </a:p>
          <a:p>
            <a:r>
              <a:rPr lang="en-US" dirty="0" smtClean="0"/>
              <a:t>Updated National Emphasis Program for trenching and excavations issued Oct 1, 2018</a:t>
            </a:r>
          </a:p>
          <a:p>
            <a:r>
              <a:rPr lang="en-US" dirty="0" smtClean="0"/>
              <a:t>National Trench Safety Stand Down June 17-21 </a:t>
            </a:r>
            <a:endParaRPr lang="en-US" dirty="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8818604" y="1825625"/>
            <a:ext cx="2535195" cy="3457575"/>
          </a:xfrm>
          <a:prstGeom prst="rect">
            <a:avLst/>
          </a:prstGeom>
        </p:spPr>
      </p:pic>
    </p:spTree>
    <p:extLst>
      <p:ext uri="{BB962C8B-B14F-4D97-AF65-F5344CB8AC3E}">
        <p14:creationId xmlns:p14="http://schemas.microsoft.com/office/powerpoint/2010/main" val="390776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5435" y="2584580"/>
            <a:ext cx="5477567" cy="1923669"/>
          </a:xfr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9393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en-US" altLang="en-US" dirty="0"/>
              <a:t>Questions?</a:t>
            </a:r>
          </a:p>
        </p:txBody>
      </p:sp>
      <p:sp>
        <p:nvSpPr>
          <p:cNvPr id="32771" name="Content Placeholder 1"/>
          <p:cNvSpPr>
            <a:spLocks noGrp="1"/>
          </p:cNvSpPr>
          <p:nvPr>
            <p:ph sz="half" idx="1"/>
          </p:nvPr>
        </p:nvSpPr>
        <p:spPr>
          <a:xfrm>
            <a:off x="1905000" y="1690688"/>
            <a:ext cx="6110416" cy="2990169"/>
          </a:xfrm>
        </p:spPr>
        <p:txBody>
          <a:bodyPr>
            <a:normAutofit/>
          </a:bodyPr>
          <a:lstStyle/>
          <a:p>
            <a:pPr marL="0" indent="0">
              <a:buNone/>
              <a:defRPr/>
            </a:pPr>
            <a:r>
              <a:rPr lang="en-US" sz="2200" dirty="0" smtClean="0"/>
              <a:t>Houston North Area Office</a:t>
            </a:r>
          </a:p>
          <a:p>
            <a:pPr marL="0" indent="0">
              <a:buNone/>
              <a:defRPr/>
            </a:pPr>
            <a:r>
              <a:rPr lang="en-US" sz="2200" dirty="0" smtClean="0"/>
              <a:t>Joann Figueroa, Area Director</a:t>
            </a:r>
          </a:p>
          <a:p>
            <a:pPr marL="457200" lvl="1" indent="0">
              <a:buNone/>
              <a:defRPr/>
            </a:pPr>
            <a:r>
              <a:rPr lang="en-US" sz="2200" dirty="0" smtClean="0"/>
              <a:t>Jim </a:t>
            </a:r>
            <a:r>
              <a:rPr lang="en-US" sz="2200" dirty="0"/>
              <a:t>Shelton, CAS</a:t>
            </a:r>
          </a:p>
          <a:p>
            <a:pPr marL="457200" lvl="1" indent="0">
              <a:buNone/>
              <a:defRPr/>
            </a:pPr>
            <a:r>
              <a:rPr lang="en-US" sz="2200" dirty="0" smtClean="0"/>
              <a:t>690 </a:t>
            </a:r>
            <a:r>
              <a:rPr lang="en-US" sz="2200" dirty="0"/>
              <a:t>S. Loop 336 W., Suite 400</a:t>
            </a:r>
          </a:p>
          <a:p>
            <a:pPr marL="457200" lvl="1" indent="0">
              <a:buNone/>
              <a:defRPr/>
            </a:pPr>
            <a:r>
              <a:rPr lang="en-US" sz="2200" dirty="0" smtClean="0"/>
              <a:t>Conroe</a:t>
            </a:r>
            <a:r>
              <a:rPr lang="en-US" sz="2200" dirty="0"/>
              <a:t>, TX  </a:t>
            </a:r>
            <a:r>
              <a:rPr lang="en-US" sz="2200" dirty="0" smtClean="0"/>
              <a:t>77304</a:t>
            </a:r>
          </a:p>
          <a:p>
            <a:pPr marL="457200" lvl="1" indent="0">
              <a:buNone/>
              <a:defRPr/>
            </a:pPr>
            <a:r>
              <a:rPr lang="en-US" sz="2200" dirty="0" smtClean="0">
                <a:hlinkClick r:id="rId2"/>
              </a:rPr>
              <a:t>shelton.james@dol.gov</a:t>
            </a:r>
            <a:endParaRPr lang="en-US" sz="2200" dirty="0" smtClean="0"/>
          </a:p>
          <a:p>
            <a:pPr marL="365125" lvl="1" indent="0">
              <a:buNone/>
              <a:defRPr/>
            </a:pPr>
            <a:endParaRPr lang="en-US" dirty="0"/>
          </a:p>
        </p:txBody>
      </p:sp>
      <p:pic>
        <p:nvPicPr>
          <p:cNvPr id="1638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8120743" y="1690688"/>
            <a:ext cx="3233057" cy="228863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05000" y="4181497"/>
            <a:ext cx="9448800" cy="2246769"/>
          </a:xfrm>
          <a:prstGeom prst="rect">
            <a:avLst/>
          </a:prstGeom>
          <a:noFill/>
          <a:ln>
            <a:noFill/>
          </a:ln>
        </p:spPr>
        <p:txBody>
          <a:bodyPr wrap="square" rtlCol="0" anchor="ctr" anchorCtr="1">
            <a:spAutoFit/>
          </a:bodyPr>
          <a:lstStyle/>
          <a:p>
            <a:pPr algn="ctr"/>
            <a:r>
              <a:rPr lang="en-US" sz="1400" dirty="0"/>
              <a:t>Disclaimer: This information has been developed by an OSHA Compliance Assistance Specialist and is intended to assist employers, workers, and others as they strive to improve workplace health and safety.  While we attempt to thoroughly address specific topics [or hazards], it is not possible to include discussion of everything necessary to ensure a healthy and safe working environment in a presentation of this nature.  Thus, this information must be understood as a tool for addressing workplace hazards, rather than an exhaustive statement of an employer’s legal obligations, which are defined by statute, regulations, and standards.  Likewise, to the extent that this information references practices or procedures that may enhance health or safety, but which are not required by a statute, regulation, or standard, it cannot, and does not, create additional legal obligations.  Finally, over time, OSHA may modify rules and interpretations in light of new technology, information, or circumstances; to keep apprised of such developments, or to review information on a wide range of occupational safety and health topics, you can visit OSHA’s website at www.osha.gov</a:t>
            </a:r>
            <a:r>
              <a:rPr lang="en-US" sz="1400" dirty="0" smtClean="0"/>
              <a:t>.</a:t>
            </a:r>
            <a:endParaRPr lang="en-US" sz="1400" dirty="0"/>
          </a:p>
        </p:txBody>
      </p:sp>
    </p:spTree>
    <p:extLst>
      <p:ext uri="{BB962C8B-B14F-4D97-AF65-F5344CB8AC3E}">
        <p14:creationId xmlns:p14="http://schemas.microsoft.com/office/powerpoint/2010/main" val="172782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69699" y="1825624"/>
            <a:ext cx="7163335" cy="4708739"/>
          </a:xfrm>
        </p:spPr>
        <p:txBody>
          <a:bodyPr>
            <a:normAutofit/>
          </a:bodyPr>
          <a:lstStyle/>
          <a:p>
            <a:pPr lvl="1"/>
            <a:r>
              <a:rPr lang="en-US" dirty="0" smtClean="0"/>
              <a:t>April 10</a:t>
            </a:r>
            <a:r>
              <a:rPr lang="en-US" baseline="30000" dirty="0" smtClean="0"/>
              <a:t>th</a:t>
            </a:r>
            <a:r>
              <a:rPr lang="en-US" dirty="0" smtClean="0"/>
              <a:t> Javier </a:t>
            </a:r>
            <a:r>
              <a:rPr lang="en-US" dirty="0"/>
              <a:t>“Jay” Ortega Jr</a:t>
            </a:r>
            <a:r>
              <a:rPr lang="en-US" dirty="0" smtClean="0"/>
              <a:t>. and </a:t>
            </a:r>
            <a:r>
              <a:rPr lang="en-US" dirty="0" err="1"/>
              <a:t>Arcenio</a:t>
            </a:r>
            <a:r>
              <a:rPr lang="en-US" dirty="0"/>
              <a:t> </a:t>
            </a:r>
            <a:r>
              <a:rPr lang="en-US" dirty="0" smtClean="0"/>
              <a:t>Carrillo </a:t>
            </a:r>
            <a:r>
              <a:rPr lang="en-US" dirty="0"/>
              <a:t>died </a:t>
            </a:r>
            <a:r>
              <a:rPr lang="en-US" dirty="0" smtClean="0"/>
              <a:t>when a 6’-7’ trench without  shoring </a:t>
            </a:r>
            <a:r>
              <a:rPr lang="en-US" dirty="0"/>
              <a:t>or other protective </a:t>
            </a:r>
            <a:r>
              <a:rPr lang="en-US" dirty="0" smtClean="0"/>
              <a:t>devices collapsed</a:t>
            </a:r>
          </a:p>
          <a:p>
            <a:pPr lvl="1"/>
            <a:r>
              <a:rPr lang="en-US" dirty="0" smtClean="0"/>
              <a:t>April 2</a:t>
            </a:r>
            <a:r>
              <a:rPr lang="en-US" baseline="30000" dirty="0" smtClean="0"/>
              <a:t>nd</a:t>
            </a:r>
            <a:r>
              <a:rPr lang="en-US" dirty="0" smtClean="0"/>
              <a:t> Mickey </a:t>
            </a:r>
            <a:r>
              <a:rPr lang="en-US" dirty="0"/>
              <a:t>Fisher </a:t>
            </a:r>
            <a:r>
              <a:rPr lang="en-US" dirty="0" smtClean="0"/>
              <a:t>was </a:t>
            </a:r>
            <a:r>
              <a:rPr lang="en-US" dirty="0"/>
              <a:t>working </a:t>
            </a:r>
            <a:r>
              <a:rPr lang="en-US" dirty="0" smtClean="0"/>
              <a:t>a trench </a:t>
            </a:r>
            <a:r>
              <a:rPr lang="en-US" dirty="0"/>
              <a:t>to repair a</a:t>
            </a:r>
            <a:r>
              <a:rPr lang="en-US" dirty="0" smtClean="0"/>
              <a:t> </a:t>
            </a:r>
            <a:r>
              <a:rPr lang="en-US" dirty="0"/>
              <a:t>pipe when the trench </a:t>
            </a:r>
            <a:r>
              <a:rPr lang="en-US" dirty="0" smtClean="0"/>
              <a:t>collapsed</a:t>
            </a:r>
          </a:p>
          <a:p>
            <a:r>
              <a:rPr lang="en-US" dirty="0" smtClean="0"/>
              <a:t>11 Children will grow up without a father</a:t>
            </a:r>
          </a:p>
          <a:p>
            <a:r>
              <a:rPr lang="en-US" dirty="0"/>
              <a:t> </a:t>
            </a:r>
            <a:r>
              <a:rPr lang="en-US" dirty="0" smtClean="0"/>
              <a:t> 2 Children will grow up without a grandfather</a:t>
            </a:r>
          </a:p>
          <a:p>
            <a:r>
              <a:rPr lang="en-US" dirty="0"/>
              <a:t> </a:t>
            </a:r>
            <a:r>
              <a:rPr lang="en-US" dirty="0" smtClean="0"/>
              <a:t> 2 Wives lost their husband</a:t>
            </a:r>
          </a:p>
          <a:p>
            <a:r>
              <a:rPr lang="en-US" dirty="0"/>
              <a:t> </a:t>
            </a:r>
            <a:r>
              <a:rPr lang="en-US" dirty="0" smtClean="0"/>
              <a:t> 1 Fiancé won’t see her wedding</a:t>
            </a:r>
          </a:p>
          <a:p>
            <a:r>
              <a:rPr lang="en-US" dirty="0"/>
              <a:t> </a:t>
            </a:r>
            <a:r>
              <a:rPr lang="en-US" dirty="0" smtClean="0"/>
              <a:t> 1 Child will never meet their father</a:t>
            </a:r>
            <a:endParaRPr lang="en-US" dirty="0"/>
          </a:p>
        </p:txBody>
      </p:sp>
      <p:sp>
        <p:nvSpPr>
          <p:cNvPr id="4" name="Title 3"/>
          <p:cNvSpPr>
            <a:spLocks noGrp="1"/>
          </p:cNvSpPr>
          <p:nvPr>
            <p:ph type="title"/>
          </p:nvPr>
        </p:nvSpPr>
        <p:spPr/>
        <p:txBody>
          <a:bodyPr/>
          <a:lstStyle/>
          <a:p>
            <a:r>
              <a:rPr lang="en-US" dirty="0">
                <a:solidFill>
                  <a:srgbClr val="5B9BD5"/>
                </a:solidFill>
              </a:rPr>
              <a:t>Why We Have Excavation Rules</a:t>
            </a:r>
            <a:endParaRPr lang="en-US" dirty="0"/>
          </a:p>
        </p:txBody>
      </p:sp>
      <p:sp>
        <p:nvSpPr>
          <p:cNvPr id="6" name="TextBox 5"/>
          <p:cNvSpPr txBox="1"/>
          <p:nvPr/>
        </p:nvSpPr>
        <p:spPr>
          <a:xfrm>
            <a:off x="9043814" y="3852454"/>
            <a:ext cx="1776447" cy="400110"/>
          </a:xfrm>
          <a:prstGeom prst="rect">
            <a:avLst/>
          </a:prstGeom>
          <a:noFill/>
          <a:ln>
            <a:noFill/>
          </a:ln>
        </p:spPr>
        <p:txBody>
          <a:bodyPr wrap="none" rtlCol="0" anchor="ctr" anchorCtr="1">
            <a:spAutoFit/>
          </a:bodyPr>
          <a:lstStyle/>
          <a:p>
            <a:pPr algn="ctr"/>
            <a:r>
              <a:rPr lang="en-US" sz="1000" dirty="0"/>
              <a:t> Larry Meyer, </a:t>
            </a:r>
            <a:r>
              <a:rPr lang="en-US" sz="1000" dirty="0" smtClean="0"/>
              <a:t>Leslie Thompson</a:t>
            </a:r>
          </a:p>
          <a:p>
            <a:pPr algn="ctr"/>
            <a:r>
              <a:rPr lang="en-US" sz="1000" dirty="0" smtClean="0"/>
              <a:t>The </a:t>
            </a:r>
            <a:r>
              <a:rPr lang="en-US" sz="1000" dirty="0"/>
              <a:t>Argus Observer </a:t>
            </a:r>
          </a:p>
        </p:txBody>
      </p:sp>
      <p:pic>
        <p:nvPicPr>
          <p:cNvPr id="8" name="Content Placeholder 7"/>
          <p:cNvPicPr>
            <a:picLocks noGrp="1" noChangeAspect="1"/>
          </p:cNvPicPr>
          <p:nvPr>
            <p:ph sz="half" idx="2"/>
          </p:nvPr>
        </p:nvPicPr>
        <p:blipFill>
          <a:blip r:embed="rId2"/>
          <a:stretch>
            <a:fillRect/>
          </a:stretch>
        </p:blipFill>
        <p:spPr>
          <a:xfrm>
            <a:off x="8510276" y="1825625"/>
            <a:ext cx="2843524" cy="1891892"/>
          </a:xfrm>
          <a:prstGeom prst="rect">
            <a:avLst/>
          </a:prstGeom>
        </p:spPr>
      </p:pic>
    </p:spTree>
    <p:extLst>
      <p:ext uri="{BB962C8B-B14F-4D97-AF65-F5344CB8AC3E}">
        <p14:creationId xmlns:p14="http://schemas.microsoft.com/office/powerpoint/2010/main" val="92910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8229600" y="1825625"/>
            <a:ext cx="3124200" cy="1982617"/>
          </a:xfrm>
          <a:prstGeom prst="rect">
            <a:avLst/>
          </a:prstGeom>
        </p:spPr>
      </p:pic>
      <p:sp>
        <p:nvSpPr>
          <p:cNvPr id="3" name="Content Placeholder 2"/>
          <p:cNvSpPr>
            <a:spLocks noGrp="1"/>
          </p:cNvSpPr>
          <p:nvPr>
            <p:ph sz="half" idx="1"/>
          </p:nvPr>
        </p:nvSpPr>
        <p:spPr>
          <a:xfrm>
            <a:off x="1569699" y="1825625"/>
            <a:ext cx="6454627" cy="4351338"/>
          </a:xfrm>
        </p:spPr>
        <p:txBody>
          <a:bodyPr>
            <a:normAutofit/>
          </a:bodyPr>
          <a:lstStyle/>
          <a:p>
            <a:r>
              <a:rPr lang="en-US" dirty="0" smtClean="0"/>
              <a:t>So I look at my email this morning and what do I see?</a:t>
            </a:r>
          </a:p>
          <a:p>
            <a:endParaRPr lang="en-US" sz="1300" dirty="0"/>
          </a:p>
          <a:p>
            <a:pPr marL="0" indent="0">
              <a:buNone/>
            </a:pPr>
            <a:r>
              <a:rPr lang="en-US" dirty="0"/>
              <a:t>Two construction workers die in trench collapse in </a:t>
            </a:r>
            <a:r>
              <a:rPr lang="en-US" dirty="0" smtClean="0"/>
              <a:t>Windsor</a:t>
            </a:r>
          </a:p>
          <a:p>
            <a:pPr marL="457200" lvl="1" indent="0">
              <a:buNone/>
            </a:pPr>
            <a:r>
              <a:rPr lang="en-US" dirty="0"/>
              <a:t>Fire rescue personnel worked into the night Tuesday to recover the bodies.</a:t>
            </a:r>
          </a:p>
          <a:p>
            <a:pPr marL="914400" lvl="2" indent="0">
              <a:buNone/>
            </a:pPr>
            <a:r>
              <a:rPr lang="en-US" sz="1400" dirty="0"/>
              <a:t>By KIERAN NICHOLSON | knicholson@denverpost.com | The Denver Post</a:t>
            </a:r>
          </a:p>
          <a:p>
            <a:pPr marL="457200" lvl="1" indent="0">
              <a:buNone/>
            </a:pPr>
            <a:r>
              <a:rPr lang="en-US" dirty="0" smtClean="0"/>
              <a:t>Two </a:t>
            </a:r>
            <a:r>
              <a:rPr lang="en-US" dirty="0"/>
              <a:t>workers died when a 15-foot deep trench collapsed on them Tuesday in Windsor.</a:t>
            </a:r>
          </a:p>
          <a:p>
            <a:pPr lvl="1"/>
            <a:endParaRPr lang="en-US" dirty="0" smtClean="0"/>
          </a:p>
        </p:txBody>
      </p:sp>
      <p:sp>
        <p:nvSpPr>
          <p:cNvPr id="4" name="Title 3"/>
          <p:cNvSpPr>
            <a:spLocks noGrp="1"/>
          </p:cNvSpPr>
          <p:nvPr>
            <p:ph type="title"/>
          </p:nvPr>
        </p:nvSpPr>
        <p:spPr/>
        <p:txBody>
          <a:bodyPr/>
          <a:lstStyle/>
          <a:p>
            <a:r>
              <a:rPr lang="en-US" dirty="0">
                <a:solidFill>
                  <a:srgbClr val="5B9BD5"/>
                </a:solidFill>
              </a:rPr>
              <a:t>Why We Have Excavation Rules</a:t>
            </a:r>
            <a:endParaRPr lang="en-US" dirty="0"/>
          </a:p>
        </p:txBody>
      </p:sp>
      <p:sp>
        <p:nvSpPr>
          <p:cNvPr id="6" name="TextBox 5"/>
          <p:cNvSpPr txBox="1"/>
          <p:nvPr/>
        </p:nvSpPr>
        <p:spPr>
          <a:xfrm>
            <a:off x="8533182" y="4001294"/>
            <a:ext cx="2517036" cy="246221"/>
          </a:xfrm>
          <a:prstGeom prst="rect">
            <a:avLst/>
          </a:prstGeom>
          <a:noFill/>
          <a:ln>
            <a:noFill/>
          </a:ln>
        </p:spPr>
        <p:txBody>
          <a:bodyPr wrap="none" rtlCol="0" anchor="ctr" anchorCtr="1">
            <a:spAutoFit/>
          </a:bodyPr>
          <a:lstStyle/>
          <a:p>
            <a:r>
              <a:rPr lang="en-US" sz="1000" dirty="0"/>
              <a:t>Windsor Severance Fire Rescue via Facebook</a:t>
            </a:r>
          </a:p>
        </p:txBody>
      </p:sp>
    </p:spTree>
    <p:extLst>
      <p:ext uri="{BB962C8B-B14F-4D97-AF65-F5344CB8AC3E}">
        <p14:creationId xmlns:p14="http://schemas.microsoft.com/office/powerpoint/2010/main" val="24731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8640080" y="1825626"/>
            <a:ext cx="2713720" cy="2037458"/>
          </a:xfrm>
          <a:prstGeom prst="rect">
            <a:avLst/>
          </a:prstGeom>
        </p:spPr>
      </p:pic>
      <p:sp>
        <p:nvSpPr>
          <p:cNvPr id="3" name="Content Placeholder 2"/>
          <p:cNvSpPr>
            <a:spLocks noGrp="1"/>
          </p:cNvSpPr>
          <p:nvPr>
            <p:ph sz="half" idx="1"/>
          </p:nvPr>
        </p:nvSpPr>
        <p:spPr>
          <a:xfrm>
            <a:off x="1569699" y="1825624"/>
            <a:ext cx="6927029" cy="4677917"/>
          </a:xfrm>
        </p:spPr>
        <p:txBody>
          <a:bodyPr>
            <a:normAutofit lnSpcReduction="10000"/>
          </a:bodyPr>
          <a:lstStyle/>
          <a:p>
            <a:r>
              <a:rPr lang="en-US" dirty="0" smtClean="0"/>
              <a:t>Houston close calls:</a:t>
            </a:r>
          </a:p>
          <a:p>
            <a:pPr lvl="1"/>
            <a:r>
              <a:rPr lang="en-US" dirty="0"/>
              <a:t>February </a:t>
            </a:r>
            <a:r>
              <a:rPr lang="en-US" dirty="0" smtClean="0"/>
              <a:t>2019 workers </a:t>
            </a:r>
            <a:r>
              <a:rPr lang="en-US" dirty="0"/>
              <a:t>removed the upper braces from between the plywood shoring and entered the trench to remove the lower braces when a section of wall about 35’ in length collapsed. The dirt pushed one side of the shoring over forming a tee pee shape and the workers were able to crawl out without serious </a:t>
            </a:r>
            <a:r>
              <a:rPr lang="en-US" dirty="0" smtClean="0"/>
              <a:t>injury</a:t>
            </a:r>
          </a:p>
          <a:p>
            <a:pPr lvl="1"/>
            <a:r>
              <a:rPr lang="en-US" dirty="0"/>
              <a:t>March </a:t>
            </a:r>
            <a:r>
              <a:rPr lang="en-US" dirty="0" smtClean="0"/>
              <a:t>2019 a </a:t>
            </a:r>
            <a:r>
              <a:rPr lang="en-US" dirty="0"/>
              <a:t>section of trench collapsed and the workers continued working. OSHA inspectors arrived and another section of the trench collapsed. Fortunately the workers were now out of the trench.</a:t>
            </a:r>
          </a:p>
          <a:p>
            <a:pPr lvl="1"/>
            <a:endParaRPr lang="en-US" dirty="0"/>
          </a:p>
          <a:p>
            <a:pPr lvl="1"/>
            <a:endParaRPr lang="en-US" dirty="0"/>
          </a:p>
        </p:txBody>
      </p:sp>
      <p:sp>
        <p:nvSpPr>
          <p:cNvPr id="4" name="Title 3"/>
          <p:cNvSpPr>
            <a:spLocks noGrp="1"/>
          </p:cNvSpPr>
          <p:nvPr>
            <p:ph type="title"/>
          </p:nvPr>
        </p:nvSpPr>
        <p:spPr/>
        <p:txBody>
          <a:bodyPr/>
          <a:lstStyle/>
          <a:p>
            <a:r>
              <a:rPr lang="en-US" dirty="0">
                <a:solidFill>
                  <a:srgbClr val="5B9BD5"/>
                </a:solidFill>
              </a:rPr>
              <a:t>Why We Have Excavation Rules</a:t>
            </a:r>
            <a:endParaRPr lang="en-US" dirty="0"/>
          </a:p>
        </p:txBody>
      </p:sp>
      <p:pic>
        <p:nvPicPr>
          <p:cNvPr id="6" name="Picture 5"/>
          <p:cNvPicPr>
            <a:picLocks noChangeAspect="1"/>
          </p:cNvPicPr>
          <p:nvPr/>
        </p:nvPicPr>
        <p:blipFill>
          <a:blip r:embed="rId3"/>
          <a:stretch>
            <a:fillRect/>
          </a:stretch>
        </p:blipFill>
        <p:spPr>
          <a:xfrm>
            <a:off x="8640080" y="3998022"/>
            <a:ext cx="2713720" cy="1940441"/>
          </a:xfrm>
          <a:prstGeom prst="rect">
            <a:avLst/>
          </a:prstGeom>
        </p:spPr>
      </p:pic>
    </p:spTree>
    <p:extLst>
      <p:ext uri="{BB962C8B-B14F-4D97-AF65-F5344CB8AC3E}">
        <p14:creationId xmlns:p14="http://schemas.microsoft.com/office/powerpoint/2010/main" val="294421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6468275" y="1825625"/>
            <a:ext cx="4885525" cy="3141792"/>
          </a:xfrm>
          <a:prstGeom prst="rect">
            <a:avLst/>
          </a:prstGeom>
        </p:spPr>
      </p:pic>
      <p:pic>
        <p:nvPicPr>
          <p:cNvPr id="5" name="Content Placeholder 4"/>
          <p:cNvPicPr>
            <a:picLocks noGrp="1" noChangeAspect="1"/>
          </p:cNvPicPr>
          <p:nvPr>
            <p:ph sz="half" idx="1"/>
          </p:nvPr>
        </p:nvPicPr>
        <p:blipFill>
          <a:blip r:embed="rId3"/>
          <a:stretch>
            <a:fillRect/>
          </a:stretch>
        </p:blipFill>
        <p:spPr>
          <a:xfrm>
            <a:off x="1556094" y="1825625"/>
            <a:ext cx="4787041" cy="3146738"/>
          </a:xfrm>
          <a:prstGeom prst="rect">
            <a:avLst/>
          </a:prstGeom>
        </p:spPr>
      </p:pic>
      <p:sp>
        <p:nvSpPr>
          <p:cNvPr id="4" name="Title 3"/>
          <p:cNvSpPr>
            <a:spLocks noGrp="1"/>
          </p:cNvSpPr>
          <p:nvPr>
            <p:ph type="title"/>
          </p:nvPr>
        </p:nvSpPr>
        <p:spPr/>
        <p:txBody>
          <a:bodyPr/>
          <a:lstStyle/>
          <a:p>
            <a:r>
              <a:rPr lang="en-US" dirty="0" smtClean="0"/>
              <a:t>Why We Have Excavation Rules</a:t>
            </a:r>
            <a:endParaRPr lang="en-US" dirty="0"/>
          </a:p>
        </p:txBody>
      </p:sp>
      <p:sp>
        <p:nvSpPr>
          <p:cNvPr id="6" name="TextBox 4"/>
          <p:cNvSpPr txBox="1">
            <a:spLocks noChangeArrowheads="1"/>
          </p:cNvSpPr>
          <p:nvPr/>
        </p:nvSpPr>
        <p:spPr bwMode="auto">
          <a:xfrm>
            <a:off x="1556094" y="5039254"/>
            <a:ext cx="46415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dirty="0" smtClean="0"/>
              <a:t>Trench </a:t>
            </a:r>
            <a:r>
              <a:rPr lang="en-US" altLang="en-US" sz="1600" dirty="0"/>
              <a:t>Dimensions: 8’ deep, 12’ long, 11’ </a:t>
            </a:r>
            <a:r>
              <a:rPr lang="en-US" altLang="en-US" sz="1600" dirty="0" smtClean="0"/>
              <a:t>wide, vertical walls. Employees </a:t>
            </a:r>
            <a:r>
              <a:rPr lang="en-US" altLang="en-US" sz="1600" dirty="0"/>
              <a:t>were boring under the roadbed to install a </a:t>
            </a:r>
            <a:r>
              <a:rPr lang="en-US" altLang="en-US" sz="1600" dirty="0" smtClean="0"/>
              <a:t>6” sewer </a:t>
            </a:r>
            <a:r>
              <a:rPr lang="en-US" altLang="en-US" sz="1600" dirty="0"/>
              <a:t>line tap on south end of </a:t>
            </a:r>
            <a:r>
              <a:rPr lang="en-US" altLang="en-US" sz="1600" dirty="0" smtClean="0"/>
              <a:t>trench</a:t>
            </a:r>
            <a:endParaRPr lang="en-US" altLang="en-US" sz="1600" dirty="0"/>
          </a:p>
        </p:txBody>
      </p:sp>
      <p:sp>
        <p:nvSpPr>
          <p:cNvPr id="8" name="Rectangle 4"/>
          <p:cNvSpPr>
            <a:spLocks noChangeArrowheads="1"/>
          </p:cNvSpPr>
          <p:nvPr/>
        </p:nvSpPr>
        <p:spPr bwMode="auto">
          <a:xfrm>
            <a:off x="6468275" y="5039254"/>
            <a:ext cx="4885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dirty="0"/>
              <a:t>The ground surface on the road </a:t>
            </a:r>
            <a:r>
              <a:rPr lang="en-US" altLang="en-US" sz="1600" dirty="0" smtClean="0"/>
              <a:t>side of </a:t>
            </a:r>
            <a:r>
              <a:rPr lang="en-US" altLang="en-US" sz="1600" dirty="0"/>
              <a:t>the trench has no </a:t>
            </a:r>
            <a:r>
              <a:rPr lang="en-US" altLang="en-US" sz="1600" dirty="0" smtClean="0"/>
              <a:t>fissure. Time12:42 </a:t>
            </a:r>
            <a:r>
              <a:rPr lang="en-US" altLang="en-US" sz="1600" dirty="0"/>
              <a:t>PM.</a:t>
            </a:r>
          </a:p>
        </p:txBody>
      </p:sp>
    </p:spTree>
    <p:extLst>
      <p:ext uri="{BB962C8B-B14F-4D97-AF65-F5344CB8AC3E}">
        <p14:creationId xmlns:p14="http://schemas.microsoft.com/office/powerpoint/2010/main" val="209595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6614985" y="1825569"/>
            <a:ext cx="4657982" cy="2968797"/>
          </a:xfrm>
          <a:prstGeom prst="rect">
            <a:avLst/>
          </a:prstGeom>
        </p:spPr>
      </p:pic>
      <p:sp>
        <p:nvSpPr>
          <p:cNvPr id="4" name="Title 3"/>
          <p:cNvSpPr>
            <a:spLocks noGrp="1"/>
          </p:cNvSpPr>
          <p:nvPr>
            <p:ph type="title"/>
          </p:nvPr>
        </p:nvSpPr>
        <p:spPr/>
        <p:txBody>
          <a:bodyPr/>
          <a:lstStyle/>
          <a:p>
            <a:r>
              <a:rPr lang="en-US" dirty="0">
                <a:solidFill>
                  <a:srgbClr val="5B9BD5"/>
                </a:solidFill>
              </a:rPr>
              <a:t>Why We Have Excavation Rules</a:t>
            </a:r>
            <a:endParaRPr lang="en-US" dirty="0"/>
          </a:p>
        </p:txBody>
      </p:sp>
      <p:sp>
        <p:nvSpPr>
          <p:cNvPr id="6" name="TextBox 4"/>
          <p:cNvSpPr txBox="1">
            <a:spLocks noChangeArrowheads="1"/>
          </p:cNvSpPr>
          <p:nvPr/>
        </p:nvSpPr>
        <p:spPr bwMode="auto">
          <a:xfrm>
            <a:off x="6693382" y="4797389"/>
            <a:ext cx="44965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dirty="0"/>
              <a:t>The ground surface/wall on the road </a:t>
            </a:r>
            <a:r>
              <a:rPr lang="en-US" altLang="en-US" sz="1600" dirty="0" smtClean="0"/>
              <a:t>side of </a:t>
            </a:r>
            <a:r>
              <a:rPr lang="en-US" altLang="en-US" sz="1600" dirty="0"/>
              <a:t>the trench </a:t>
            </a:r>
            <a:r>
              <a:rPr lang="en-US" altLang="en-US" sz="1600" dirty="0" smtClean="0"/>
              <a:t>collapsing. Time </a:t>
            </a:r>
            <a:r>
              <a:rPr lang="en-US" altLang="en-US" sz="1600" dirty="0"/>
              <a:t>: 1:06:16 PM.</a:t>
            </a:r>
          </a:p>
        </p:txBody>
      </p:sp>
      <p:pic>
        <p:nvPicPr>
          <p:cNvPr id="10" name="Content Placeholder 9"/>
          <p:cNvPicPr>
            <a:picLocks noGrp="1" noChangeAspect="1"/>
          </p:cNvPicPr>
          <p:nvPr>
            <p:ph sz="half" idx="2"/>
          </p:nvPr>
        </p:nvPicPr>
        <p:blipFill>
          <a:blip r:embed="rId3"/>
          <a:stretch>
            <a:fillRect/>
          </a:stretch>
        </p:blipFill>
        <p:spPr>
          <a:xfrm>
            <a:off x="1878228" y="1825570"/>
            <a:ext cx="4588476" cy="2968797"/>
          </a:xfrm>
          <a:prstGeom prst="rect">
            <a:avLst/>
          </a:prstGeom>
        </p:spPr>
      </p:pic>
      <p:sp>
        <p:nvSpPr>
          <p:cNvPr id="11" name="TextBox 7"/>
          <p:cNvSpPr txBox="1">
            <a:spLocks noChangeArrowheads="1"/>
          </p:cNvSpPr>
          <p:nvPr/>
        </p:nvSpPr>
        <p:spPr bwMode="auto">
          <a:xfrm>
            <a:off x="1999495" y="4797389"/>
            <a:ext cx="4615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dirty="0"/>
              <a:t>The ground surface on the road side of </a:t>
            </a:r>
            <a:r>
              <a:rPr lang="en-US" altLang="en-US" sz="1600" dirty="0" smtClean="0"/>
              <a:t>the trench </a:t>
            </a:r>
            <a:r>
              <a:rPr lang="en-US" altLang="en-US" sz="1600" dirty="0"/>
              <a:t>begins to </a:t>
            </a:r>
            <a:r>
              <a:rPr lang="en-US" altLang="en-US" sz="1600" dirty="0" smtClean="0"/>
              <a:t>fissure. Time </a:t>
            </a:r>
            <a:r>
              <a:rPr lang="en-US" altLang="en-US" sz="1600" dirty="0"/>
              <a:t>: 1:05:50 PM.</a:t>
            </a:r>
          </a:p>
        </p:txBody>
      </p:sp>
    </p:spTree>
    <p:extLst>
      <p:ext uri="{BB962C8B-B14F-4D97-AF65-F5344CB8AC3E}">
        <p14:creationId xmlns:p14="http://schemas.microsoft.com/office/powerpoint/2010/main" val="6264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1703150" y="1625776"/>
            <a:ext cx="4625570" cy="3168646"/>
          </a:xfrm>
          <a:prstGeom prst="rect">
            <a:avLst/>
          </a:prstGeom>
        </p:spPr>
      </p:pic>
      <p:pic>
        <p:nvPicPr>
          <p:cNvPr id="5" name="Content Placeholder 4"/>
          <p:cNvPicPr>
            <a:picLocks noGrp="1" noChangeAspect="1"/>
          </p:cNvPicPr>
          <p:nvPr>
            <p:ph sz="half" idx="1"/>
          </p:nvPr>
        </p:nvPicPr>
        <p:blipFill>
          <a:blip r:embed="rId3"/>
          <a:stretch>
            <a:fillRect/>
          </a:stretch>
        </p:blipFill>
        <p:spPr>
          <a:xfrm>
            <a:off x="6475914" y="1625776"/>
            <a:ext cx="4820906" cy="3174743"/>
          </a:xfrm>
          <a:prstGeom prst="rect">
            <a:avLst/>
          </a:prstGeom>
        </p:spPr>
      </p:pic>
      <p:sp>
        <p:nvSpPr>
          <p:cNvPr id="4" name="Title 3"/>
          <p:cNvSpPr>
            <a:spLocks noGrp="1"/>
          </p:cNvSpPr>
          <p:nvPr>
            <p:ph type="title"/>
          </p:nvPr>
        </p:nvSpPr>
        <p:spPr/>
        <p:txBody>
          <a:bodyPr/>
          <a:lstStyle/>
          <a:p>
            <a:r>
              <a:rPr lang="en-US" dirty="0">
                <a:solidFill>
                  <a:srgbClr val="5B9BD5"/>
                </a:solidFill>
              </a:rPr>
              <a:t>Why We Have Excavation Rules</a:t>
            </a:r>
            <a:endParaRPr lang="en-US" dirty="0"/>
          </a:p>
        </p:txBody>
      </p:sp>
      <p:sp>
        <p:nvSpPr>
          <p:cNvPr id="6" name="TextBox 6"/>
          <p:cNvSpPr txBox="1">
            <a:spLocks noChangeArrowheads="1"/>
          </p:cNvSpPr>
          <p:nvPr/>
        </p:nvSpPr>
        <p:spPr bwMode="auto">
          <a:xfrm>
            <a:off x="1817110" y="4794422"/>
            <a:ext cx="45116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dirty="0"/>
              <a:t>Collapsed wall.  The portion of the wall that fell was15” wide by 9’ long by 5’ deep. Weight of the dirt was conservatively calculated to be 6,187 </a:t>
            </a:r>
            <a:r>
              <a:rPr lang="en-US" altLang="en-US" sz="1600" dirty="0" smtClean="0"/>
              <a:t>pounds… just over </a:t>
            </a:r>
            <a:r>
              <a:rPr lang="en-US" altLang="en-US" sz="1600" dirty="0"/>
              <a:t>3 </a:t>
            </a:r>
            <a:r>
              <a:rPr lang="en-US" altLang="en-US" sz="1600" dirty="0" smtClean="0"/>
              <a:t>tons  </a:t>
            </a:r>
            <a:endParaRPr lang="en-US" altLang="en-US" sz="1600" dirty="0"/>
          </a:p>
        </p:txBody>
      </p:sp>
      <p:sp>
        <p:nvSpPr>
          <p:cNvPr id="8" name="TextBox 4"/>
          <p:cNvSpPr txBox="1">
            <a:spLocks noChangeArrowheads="1"/>
          </p:cNvSpPr>
          <p:nvPr/>
        </p:nvSpPr>
        <p:spPr bwMode="auto">
          <a:xfrm>
            <a:off x="6532894" y="4794422"/>
            <a:ext cx="48209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dirty="0"/>
              <a:t>It took 26 seconds from the appearance of the fissure to the collapse of the wall.  The employees would have been struck-by the collapsed wall while installing the sewer line.</a:t>
            </a:r>
          </a:p>
        </p:txBody>
      </p:sp>
    </p:spTree>
    <p:extLst>
      <p:ext uri="{BB962C8B-B14F-4D97-AF65-F5344CB8AC3E}">
        <p14:creationId xmlns:p14="http://schemas.microsoft.com/office/powerpoint/2010/main" val="2501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8666695" y="3660732"/>
            <a:ext cx="2573926" cy="2060627"/>
          </a:xfrm>
          <a:prstGeom prst="rect">
            <a:avLst/>
          </a:prstGeom>
        </p:spPr>
      </p:pic>
      <p:sp>
        <p:nvSpPr>
          <p:cNvPr id="3" name="Content Placeholder 2"/>
          <p:cNvSpPr>
            <a:spLocks noGrp="1"/>
          </p:cNvSpPr>
          <p:nvPr>
            <p:ph sz="half" idx="1"/>
          </p:nvPr>
        </p:nvSpPr>
        <p:spPr>
          <a:xfrm>
            <a:off x="1569700" y="1825625"/>
            <a:ext cx="4320540" cy="4351338"/>
          </a:xfrm>
        </p:spPr>
        <p:txBody>
          <a:bodyPr/>
          <a:lstStyle/>
          <a:p>
            <a:r>
              <a:rPr lang="en-US" dirty="0"/>
              <a:t>Employees in excavations must be protected from cave-ins by either…</a:t>
            </a:r>
          </a:p>
          <a:p>
            <a:pPr lvl="1"/>
            <a:r>
              <a:rPr lang="en-US" sz="2600" dirty="0"/>
              <a:t>Sloping</a:t>
            </a:r>
          </a:p>
          <a:p>
            <a:pPr lvl="1"/>
            <a:r>
              <a:rPr lang="en-US" sz="2600" dirty="0"/>
              <a:t>Stepping/Benching</a:t>
            </a:r>
          </a:p>
          <a:p>
            <a:pPr lvl="1"/>
            <a:r>
              <a:rPr lang="en-US" sz="2600" dirty="0"/>
              <a:t>Shoring</a:t>
            </a:r>
          </a:p>
          <a:p>
            <a:pPr lvl="1"/>
            <a:r>
              <a:rPr lang="en-US" sz="2600" dirty="0"/>
              <a:t>Trench Box</a:t>
            </a:r>
          </a:p>
          <a:p>
            <a:endParaRPr lang="en-US" dirty="0"/>
          </a:p>
        </p:txBody>
      </p:sp>
      <p:sp>
        <p:nvSpPr>
          <p:cNvPr id="4" name="Title 3"/>
          <p:cNvSpPr>
            <a:spLocks noGrp="1"/>
          </p:cNvSpPr>
          <p:nvPr>
            <p:ph type="title"/>
          </p:nvPr>
        </p:nvSpPr>
        <p:spPr/>
        <p:txBody>
          <a:bodyPr/>
          <a:lstStyle/>
          <a:p>
            <a:r>
              <a:rPr lang="en-US" dirty="0" smtClean="0"/>
              <a:t>Fatalities Can be Prevented</a:t>
            </a:r>
            <a:endParaRPr lang="en-US" dirty="0"/>
          </a:p>
        </p:txBody>
      </p:sp>
      <p:pic>
        <p:nvPicPr>
          <p:cNvPr id="6" name="Picture 5"/>
          <p:cNvPicPr>
            <a:picLocks noChangeAspect="1"/>
          </p:cNvPicPr>
          <p:nvPr/>
        </p:nvPicPr>
        <p:blipFill>
          <a:blip r:embed="rId3"/>
          <a:stretch>
            <a:fillRect/>
          </a:stretch>
        </p:blipFill>
        <p:spPr>
          <a:xfrm>
            <a:off x="5998048" y="1825625"/>
            <a:ext cx="2560838" cy="1700170"/>
          </a:xfrm>
          <a:prstGeom prst="rect">
            <a:avLst/>
          </a:prstGeom>
        </p:spPr>
      </p:pic>
      <p:pic>
        <p:nvPicPr>
          <p:cNvPr id="7" name="Picture 6"/>
          <p:cNvPicPr>
            <a:picLocks noChangeAspect="1"/>
          </p:cNvPicPr>
          <p:nvPr/>
        </p:nvPicPr>
        <p:blipFill>
          <a:blip r:embed="rId4"/>
          <a:stretch>
            <a:fillRect/>
          </a:stretch>
        </p:blipFill>
        <p:spPr>
          <a:xfrm>
            <a:off x="8666694" y="1825625"/>
            <a:ext cx="2573926" cy="1700170"/>
          </a:xfrm>
          <a:prstGeom prst="rect">
            <a:avLst/>
          </a:prstGeom>
        </p:spPr>
      </p:pic>
      <p:pic>
        <p:nvPicPr>
          <p:cNvPr id="8" name="Picture 7"/>
          <p:cNvPicPr>
            <a:picLocks noChangeAspect="1"/>
          </p:cNvPicPr>
          <p:nvPr/>
        </p:nvPicPr>
        <p:blipFill>
          <a:blip r:embed="rId5"/>
          <a:stretch>
            <a:fillRect/>
          </a:stretch>
        </p:blipFill>
        <p:spPr>
          <a:xfrm>
            <a:off x="5998048" y="3660732"/>
            <a:ext cx="2560838" cy="2060627"/>
          </a:xfrm>
          <a:prstGeom prst="rect">
            <a:avLst/>
          </a:prstGeom>
        </p:spPr>
      </p:pic>
    </p:spTree>
    <p:extLst>
      <p:ext uri="{BB962C8B-B14F-4D97-AF65-F5344CB8AC3E}">
        <p14:creationId xmlns:p14="http://schemas.microsoft.com/office/powerpoint/2010/main" val="289606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loud skipper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Cloud skipper design template" id="{30DBBF30-EDA2-4408-9702-3B0A8AED6F12}" vid="{0F128B79-39D4-4007-9EC6-E245A2CC91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A1AFEDE-5CAF-4D05-AC35-0F55C5366E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Cloud skipper design slides</Template>
  <TotalTime>0</TotalTime>
  <Words>1957</Words>
  <Application>Microsoft Office PowerPoint</Application>
  <PresentationFormat>Widescreen</PresentationFormat>
  <Paragraphs>159</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Cambria</vt:lpstr>
      <vt:lpstr>Times New Roman</vt:lpstr>
      <vt:lpstr>Cloud skipper design template</vt:lpstr>
      <vt:lpstr>Let’s Talk about Excavations…</vt:lpstr>
      <vt:lpstr>Why We Have Excavation Rules</vt:lpstr>
      <vt:lpstr>Why We Have Excavation Rules</vt:lpstr>
      <vt:lpstr>Why We Have Excavation Rules</vt:lpstr>
      <vt:lpstr>Why We Have Excavation Rules</vt:lpstr>
      <vt:lpstr>Why We Have Excavation Rules</vt:lpstr>
      <vt:lpstr>Why We Have Excavation Rules</vt:lpstr>
      <vt:lpstr>Why We Have Excavation Rules</vt:lpstr>
      <vt:lpstr>Fatalities Can be Prevented</vt:lpstr>
      <vt:lpstr>Fatalities Can be Prevented</vt:lpstr>
      <vt:lpstr>Safety Quiz</vt:lpstr>
      <vt:lpstr>Safety Quiz</vt:lpstr>
      <vt:lpstr>Safety Quiz</vt:lpstr>
      <vt:lpstr>Safety Quiz</vt:lpstr>
      <vt:lpstr>Safety Quiz</vt:lpstr>
      <vt:lpstr>Safety Quiz</vt:lpstr>
      <vt:lpstr>PowerPoint Presentation</vt:lpstr>
      <vt:lpstr>FY 18 MFC Fed OSHA Subpart P</vt:lpstr>
      <vt:lpstr>FY 18 MFC Fed OSHA Subpart P</vt:lpstr>
      <vt:lpstr>FY 18 MFC Fed OSHA Subpart P</vt:lpstr>
      <vt:lpstr>FY 18 MFC Fed OSHA Subpart P</vt:lpstr>
      <vt:lpstr>BLS Fatalities by Event or Exposure</vt:lpstr>
      <vt:lpstr>Trenching and Excavation NEP</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2016-04-06T20:07:24Z</dcterms:created>
  <dcterms:modified xsi:type="dcterms:W3CDTF">2019-04-18T16:05:05Z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TC034605089991</vt:lpwstr>
  </property>
</Properties>
</file>